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7" r:id="rId4"/>
    <p:sldId id="259" r:id="rId5"/>
    <p:sldId id="265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BF6A85-E25A-465D-8BBE-FB0E5C9FF109}" v="190" dt="2026-06-03T11:03:14.5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7A753-172C-75D0-14D7-75D377E19D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89AB76-8E1D-DD5F-7A0C-29DEF3DD7B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75B2C-EB3F-3CA8-4C75-ACAFF4ED8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4761F-ED90-469E-BE96-50B6EF31A450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823199-1C42-3888-1757-0E3C7F7E7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D4EB3-1C97-2395-C1F5-D7A786647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0D15-BA18-4383-8E20-A92CD26BF6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203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35F04-9E1A-6B5D-8326-5776561D3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44F812-D233-92C8-5A32-031750510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5D894-2780-6E47-0BFF-F3B6DB86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4761F-ED90-469E-BE96-50B6EF31A450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33875-6914-648C-2DA5-5F0937BB1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A770E-B3B5-9D1E-93FF-FE83D0FFA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0D15-BA18-4383-8E20-A92CD26BF6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33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61FB3B-A2A7-335E-9F6B-B7CA22D39E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02E5A8-BD7F-1449-41BB-FDBEA75560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07C49-6E02-9E8B-00FC-85A6549E8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4761F-ED90-469E-BE96-50B6EF31A450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EE4D62-A2AD-74F6-28F3-F6993B518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3D70-A5B4-364E-0F87-0F2CF9E8A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0D15-BA18-4383-8E20-A92CD26BF6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265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10C70-B9DC-EF42-5643-A549C69D8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86342-2126-68F0-E15E-FD0F2D298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23413-413F-A3A6-366C-328FF746F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4761F-ED90-469E-BE96-50B6EF31A450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55C022-8A7F-43C3-7FD2-824E638CB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36B40-0976-EEAC-85AC-53E2EBD00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0D15-BA18-4383-8E20-A92CD26BF6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8672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A0158-4A95-8FFC-09D4-E6244B5F7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3FFF0-AD82-550E-9826-21E0F29C8B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A6D065-926C-2A9D-CC72-8DC880AA4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4761F-ED90-469E-BE96-50B6EF31A450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BD3BF-908C-0118-AF7F-856CD498F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C449B-DBC6-029A-B5A3-08E1757B0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0D15-BA18-4383-8E20-A92CD26BF6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3418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5D263-5A7B-8DC0-7394-D58A62580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3C304-506C-E731-BE5D-2F2314B0C5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516AC5-F533-7149-AA16-903BCE2D23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5DFADB-7C05-2D62-162F-40A4740AA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4761F-ED90-469E-BE96-50B6EF31A450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015B47-0A32-48ED-79F4-61B0D713C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5D8CF8-3194-EA01-957A-969FEF0EF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0D15-BA18-4383-8E20-A92CD26BF6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6356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B6100-DC9B-6642-1FA8-7BCA9604E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0F634-7E05-A723-B07D-127ADD0B9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A4A2C-CD9B-F98F-F8C3-19DA0BF80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C90B6E-3F70-8E3F-7035-5807CFC77C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AAC42B-5A36-32EE-69C5-926BA0FEA1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295F05-5C5A-D59E-164E-935A42874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4761F-ED90-469E-BE96-50B6EF31A450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FDB83A-1810-D5A1-B358-E876B5D63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4D35D4-9F65-26C7-1B0F-0D85B3993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0D15-BA18-4383-8E20-A92CD26BF6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8143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CC32F-6F63-8D43-F493-22FCA4D79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CCC994-D074-0929-5A75-50CCC6BE3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4761F-ED90-469E-BE96-50B6EF31A450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135C11-3AAE-90D4-5DBF-917B26C15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A4136B-AF79-461F-DFB3-B74F89F08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0D15-BA18-4383-8E20-A92CD26BF6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8589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23B6AC-A384-014B-4EC3-173E887DD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4761F-ED90-469E-BE96-50B6EF31A450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A869B9-323F-CB52-13C5-043129505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31E943-4545-031D-7958-5048CEE6E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0D15-BA18-4383-8E20-A92CD26BF6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0542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97475-F82F-FF1A-B1F0-55A38CFAD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208DFF-F160-6923-DEA9-8F8098CDE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EE45ED-52F5-5AD3-CBF7-DA504BFDB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7561DF-E55E-6D4E-777D-305393694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4761F-ED90-469E-BE96-50B6EF31A450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276514-A4A9-E6D2-DAF8-30FDD84EF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A6E61F-163D-E0FD-94EE-BDA75A8C0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0D15-BA18-4383-8E20-A92CD26BF6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679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D01BC-C276-278F-E147-F7A12C356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B7DEF1-BA31-32DE-323F-7D1AE61513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44BA7-E440-396F-137E-DF0FE7EF60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1F6C50-E7E1-94ED-9BB5-F5E5C53DF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4761F-ED90-469E-BE96-50B6EF31A450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01EFE-2D09-A404-91D2-CF1049538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99BA9-7378-1E85-0458-F132E2831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10D15-BA18-4383-8E20-A92CD26BF6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71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FFB34E-327E-AEBB-F589-9E74A522F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6647B4-47DA-E29F-3361-9C3502C75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C1F1F-8F76-7752-1170-9A3163F97D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04761F-ED90-469E-BE96-50B6EF31A450}" type="datetimeFigureOut">
              <a:rPr lang="en-CA" smtClean="0"/>
              <a:t>2026-06-04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EB2CD-BB33-9C7E-F6DB-206478D450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804A6-B471-9D8A-1719-85D22C5CA7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010D15-BA18-4383-8E20-A92CD26BF6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280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5C013-9217-4E45-668C-FF1D259446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36914"/>
            <a:ext cx="9144000" cy="1082449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Research Methodology</a:t>
            </a:r>
            <a:endParaRPr lang="en-C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E9844E-CA88-C549-6665-862E5196EE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3395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/>
              <a:t>Dr. Steven Cheah</a:t>
            </a:r>
          </a:p>
          <a:p>
            <a:r>
              <a:rPr lang="en-US" sz="2800" dirty="0"/>
              <a:t>Dr. Emily Tan</a:t>
            </a:r>
          </a:p>
          <a:p>
            <a:r>
              <a:rPr lang="en-US" sz="2800" dirty="0"/>
              <a:t>Dr. Neville Hewage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9070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70D4682-22EE-718A-C5BC-CE65FB7CE4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5063" y="923101"/>
            <a:ext cx="4968834" cy="3993284"/>
          </a:xfrm>
        </p:spPr>
        <p:txBody>
          <a:bodyPr>
            <a:noAutofit/>
          </a:bodyPr>
          <a:lstStyle/>
          <a:p>
            <a:r>
              <a:rPr lang="en-US" sz="3200" dirty="0"/>
              <a:t>Research Foundation</a:t>
            </a:r>
          </a:p>
          <a:p>
            <a:r>
              <a:rPr lang="en-US" sz="3200" dirty="0"/>
              <a:t>Research Problems</a:t>
            </a:r>
          </a:p>
          <a:p>
            <a:r>
              <a:rPr lang="en-US" sz="3200" dirty="0"/>
              <a:t>Research Questions</a:t>
            </a:r>
          </a:p>
          <a:p>
            <a:r>
              <a:rPr lang="en-US" sz="3200" dirty="0"/>
              <a:t>Research Design</a:t>
            </a:r>
          </a:p>
          <a:p>
            <a:r>
              <a:rPr lang="en-US" sz="3200" dirty="0"/>
              <a:t>Qualitative Research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3E15FE-6B58-810C-9C6B-F696F6D835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70517" y="902319"/>
            <a:ext cx="6246420" cy="3993284"/>
          </a:xfrm>
        </p:spPr>
        <p:txBody>
          <a:bodyPr>
            <a:noAutofit/>
          </a:bodyPr>
          <a:lstStyle/>
          <a:p>
            <a:r>
              <a:rPr lang="en-US" sz="3200" dirty="0"/>
              <a:t>Quantitative Research</a:t>
            </a:r>
          </a:p>
          <a:p>
            <a:r>
              <a:rPr lang="en-US" sz="3200" dirty="0"/>
              <a:t>Mixed Methods Integration</a:t>
            </a:r>
          </a:p>
          <a:p>
            <a:r>
              <a:rPr lang="en-US" sz="3200" dirty="0"/>
              <a:t>Ethics and Governance</a:t>
            </a:r>
          </a:p>
          <a:p>
            <a:r>
              <a:rPr lang="en-CA" sz="3200" dirty="0"/>
              <a:t>Data Analysis Techniques</a:t>
            </a:r>
          </a:p>
          <a:p>
            <a:r>
              <a:rPr lang="en-CA" sz="3200" dirty="0"/>
              <a:t>Reporting and Dissemination</a:t>
            </a:r>
          </a:p>
        </p:txBody>
      </p:sp>
    </p:spTree>
    <p:extLst>
      <p:ext uri="{BB962C8B-B14F-4D97-AF65-F5344CB8AC3E}">
        <p14:creationId xmlns:p14="http://schemas.microsoft.com/office/powerpoint/2010/main" val="4160786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4A575-59D0-157E-7DE4-EBEDA2239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Research Foundations</a:t>
            </a:r>
            <a:endParaRPr lang="en-C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7AA1A-ED03-B0CC-3BB0-518CAA384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352314" cy="4351338"/>
          </a:xfrm>
        </p:spPr>
        <p:txBody>
          <a:bodyPr>
            <a:normAutofit fontScale="92500" lnSpcReduction="10000"/>
          </a:bodyPr>
          <a:lstStyle/>
          <a:p>
            <a:pPr algn="l" fontAlgn="base">
              <a:spcBef>
                <a:spcPts val="1200"/>
              </a:spcBef>
              <a:spcAft>
                <a:spcPts val="1200"/>
              </a:spcAft>
              <a:buNone/>
            </a:pPr>
            <a:r>
              <a:rPr lang="en-CA" b="0" i="0" dirty="0">
                <a:effectLst/>
                <a:latin typeface="-apple-system"/>
              </a:rPr>
              <a:t>✅ What academic research really is</a:t>
            </a:r>
          </a:p>
          <a:p>
            <a:pPr fontAlgn="base">
              <a:spcBef>
                <a:spcPts val="1200"/>
              </a:spcBef>
              <a:spcAft>
                <a:spcPts val="1200"/>
              </a:spcAft>
              <a:buNone/>
            </a:pPr>
            <a:r>
              <a:rPr lang="en-CA" dirty="0">
                <a:latin typeface="-apple-system"/>
              </a:rPr>
              <a:t>✅ The role of literature review and how to conduct one</a:t>
            </a:r>
          </a:p>
          <a:p>
            <a:pPr algn="l" fontAlgn="base">
              <a:spcBef>
                <a:spcPts val="1200"/>
              </a:spcBef>
              <a:spcAft>
                <a:spcPts val="1200"/>
              </a:spcAft>
              <a:buNone/>
            </a:pPr>
            <a:r>
              <a:rPr lang="en-CA" b="0" i="0" dirty="0">
                <a:effectLst/>
                <a:latin typeface="-apple-system"/>
              </a:rPr>
              <a:t>✅ The difference between qualitative and quantitative research</a:t>
            </a:r>
          </a:p>
          <a:p>
            <a:pPr algn="l" fontAlgn="base">
              <a:spcBef>
                <a:spcPts val="1200"/>
              </a:spcBef>
              <a:spcAft>
                <a:spcPts val="1200"/>
              </a:spcAft>
              <a:buNone/>
            </a:pPr>
            <a:r>
              <a:rPr lang="en-CA" b="0" i="0" dirty="0">
                <a:effectLst/>
                <a:latin typeface="-apple-system"/>
              </a:rPr>
              <a:t>✅ How to formulate a strong research question</a:t>
            </a:r>
          </a:p>
          <a:p>
            <a:pPr algn="l" fontAlgn="base">
              <a:spcBef>
                <a:spcPts val="1200"/>
              </a:spcBef>
              <a:spcAft>
                <a:spcPts val="1200"/>
              </a:spcAft>
              <a:buNone/>
            </a:pPr>
            <a:r>
              <a:rPr lang="en-CA" b="0" i="0" dirty="0">
                <a:effectLst/>
                <a:latin typeface="-apple-system"/>
              </a:rPr>
              <a:t>✅ How to select the right methodology</a:t>
            </a:r>
          </a:p>
          <a:p>
            <a:pPr algn="l" fontAlgn="base">
              <a:spcBef>
                <a:spcPts val="1200"/>
              </a:spcBef>
              <a:spcAft>
                <a:spcPts val="1200"/>
              </a:spcAft>
              <a:buNone/>
            </a:pPr>
            <a:r>
              <a:rPr lang="en-CA" b="0" i="0" dirty="0">
                <a:effectLst/>
                <a:latin typeface="-apple-system"/>
              </a:rPr>
              <a:t>✅ Common mistakes to avoid when starting your research </a:t>
            </a:r>
          </a:p>
          <a:p>
            <a:pPr algn="l" fontAlgn="base">
              <a:spcBef>
                <a:spcPts val="1200"/>
              </a:spcBef>
              <a:spcAft>
                <a:spcPts val="1200"/>
              </a:spcAft>
              <a:buNone/>
            </a:pPr>
            <a:r>
              <a:rPr lang="en-CA" b="0" i="0" dirty="0">
                <a:effectLst/>
                <a:latin typeface="-apple-system"/>
              </a:rPr>
              <a:t>✅ Tools and resources for beginner researchers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60622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A7A8E-107F-8C74-B45D-CCA5B608C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Research Problem</a:t>
            </a:r>
            <a:r>
              <a:rPr lang="en-US" dirty="0"/>
              <a:t>	</a:t>
            </a:r>
            <a:r>
              <a:rPr lang="en-US" sz="3200" dirty="0"/>
              <a:t>WHAT &amp; WHY </a:t>
            </a:r>
            <a:endParaRPr lang="en-CA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C6A6D-8A50-7D67-74D2-84253FD28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8632371" cy="4351338"/>
          </a:xfrm>
        </p:spPr>
        <p:txBody>
          <a:bodyPr>
            <a:normAutofit/>
          </a:bodyPr>
          <a:lstStyle/>
          <a:p>
            <a:r>
              <a:rPr lang="en-US" dirty="0"/>
              <a:t>What is the exact issue/topic</a:t>
            </a:r>
          </a:p>
          <a:p>
            <a:r>
              <a:rPr lang="en-US" dirty="0"/>
              <a:t>Why study it - Justification</a:t>
            </a:r>
          </a:p>
          <a:p>
            <a:r>
              <a:rPr lang="en-US" dirty="0"/>
              <a:t>What are the specific goals &amp; aims of the study</a:t>
            </a:r>
          </a:p>
          <a:p>
            <a:r>
              <a:rPr lang="en-US" dirty="0"/>
              <a:t>What is already known about it</a:t>
            </a:r>
          </a:p>
          <a:p>
            <a:r>
              <a:rPr lang="en-US" dirty="0"/>
              <a:t>What is the research gap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Example: 	Addiction to Social Media</a:t>
            </a:r>
          </a:p>
          <a:p>
            <a:pPr marL="0" indent="0">
              <a:buNone/>
            </a:pPr>
            <a:r>
              <a:rPr lang="en-US" dirty="0"/>
              <a:t>		Remote work and employee productivity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327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1932E3-0D6B-E565-3136-832F276ECE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279" y="104197"/>
            <a:ext cx="7583687" cy="683301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26373D0-B8C0-61B8-8D5B-CC3B54860D65}"/>
              </a:ext>
            </a:extLst>
          </p:cNvPr>
          <p:cNvSpPr txBox="1"/>
          <p:nvPr/>
        </p:nvSpPr>
        <p:spPr>
          <a:xfrm>
            <a:off x="720281" y="340722"/>
            <a:ext cx="30679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</a:rPr>
              <a:t>Research</a:t>
            </a:r>
          </a:p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</a:rPr>
              <a:t>Questions</a:t>
            </a:r>
            <a:endParaRPr lang="en-CA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FA46E3-FBD6-0ACD-DBF8-3D12F0C4C24F}"/>
              </a:ext>
            </a:extLst>
          </p:cNvPr>
          <p:cNvSpPr txBox="1"/>
          <p:nvPr/>
        </p:nvSpPr>
        <p:spPr>
          <a:xfrm>
            <a:off x="805738" y="2013856"/>
            <a:ext cx="247105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/>
              <a:t>How does social media use affect self-esteem in teenagers aged 13–18?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036753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D1697-A9F4-E2FE-E073-1C85F30B0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Research Design</a:t>
            </a:r>
            <a:r>
              <a:rPr lang="en-US" dirty="0"/>
              <a:t>:  </a:t>
            </a:r>
            <a:r>
              <a:rPr lang="en-US" sz="3600" dirty="0"/>
              <a:t>Types of Research</a:t>
            </a:r>
            <a:endParaRPr lang="en-CA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9BF2A-4063-66A5-9592-2FF3C64A9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Descriptive – describes a population/phenomenon</a:t>
            </a:r>
          </a:p>
          <a:p>
            <a:r>
              <a:rPr lang="en-US" dirty="0"/>
              <a:t>Exploratory – looks at problems in early stages of study</a:t>
            </a:r>
          </a:p>
          <a:p>
            <a:r>
              <a:rPr lang="en-CA" dirty="0"/>
              <a:t>Explanatory </a:t>
            </a:r>
          </a:p>
          <a:p>
            <a:pPr lvl="1"/>
            <a:r>
              <a:rPr lang="en-CA" dirty="0"/>
              <a:t>Correlational – associated changes in 2 or more variables</a:t>
            </a:r>
          </a:p>
          <a:p>
            <a:pPr lvl="1"/>
            <a:r>
              <a:rPr lang="en-CA" dirty="0"/>
              <a:t>Causal – how 1 variable causes changes in another</a:t>
            </a:r>
          </a:p>
          <a:p>
            <a:r>
              <a:rPr lang="en-CA" dirty="0"/>
              <a:t>Experimental – manipulate variables to observe cause-effect relationships</a:t>
            </a:r>
          </a:p>
          <a:p>
            <a:r>
              <a:rPr lang="en-CA" dirty="0"/>
              <a:t>Case study – in-depth investigation of single subject/group/event </a:t>
            </a:r>
            <a:r>
              <a:rPr lang="en-US" dirty="0"/>
              <a:t>explore complex phenomena within its real-world context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03479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96B7C-141A-14DB-9FFC-809ED1CB9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0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Research Design</a:t>
            </a:r>
            <a:r>
              <a:rPr lang="en-US" dirty="0"/>
              <a:t>:   </a:t>
            </a:r>
            <a:r>
              <a:rPr lang="en-US" sz="3600" dirty="0"/>
              <a:t>Time Frame of Research</a:t>
            </a:r>
            <a:endParaRPr lang="en-CA" sz="3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CA590A-4EE5-A33C-3D5B-9F21AED17B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7" y="1349830"/>
            <a:ext cx="9235238" cy="522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045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239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-apple-system</vt:lpstr>
      <vt:lpstr>Aptos</vt:lpstr>
      <vt:lpstr>Aptos Display</vt:lpstr>
      <vt:lpstr>Arial</vt:lpstr>
      <vt:lpstr>Office Theme</vt:lpstr>
      <vt:lpstr>Research Methodology</vt:lpstr>
      <vt:lpstr>PowerPoint Presentation</vt:lpstr>
      <vt:lpstr>Research Foundations</vt:lpstr>
      <vt:lpstr>Research Problem WHAT &amp; WHY </vt:lpstr>
      <vt:lpstr>PowerPoint Presentation</vt:lpstr>
      <vt:lpstr>Research Design:  Types of Research</vt:lpstr>
      <vt:lpstr>Research Design:   Time Frame of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Neville Hewage</dc:creator>
  <cp:lastModifiedBy>Neville Hewage</cp:lastModifiedBy>
  <cp:revision>2</cp:revision>
  <dcterms:created xsi:type="dcterms:W3CDTF">2026-06-02T11:41:09Z</dcterms:created>
  <dcterms:modified xsi:type="dcterms:W3CDTF">2026-06-04T23:57:42Z</dcterms:modified>
</cp:coreProperties>
</file>