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85A396-5474-49AF-8DB7-39AB7C4A191A}" v="175" dt="2026-06-02T15:43:06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47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846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64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658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0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706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625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88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290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751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16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73BF0-F0DE-49DD-B438-7D7AF520CB73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ECDDC8-9F10-4B75-A44B-75B126168F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98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8AE43-9489-49C1-4CF4-7790B0D3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75418"/>
            <a:ext cx="10515600" cy="1325563"/>
          </a:xfrm>
        </p:spPr>
        <p:txBody>
          <a:bodyPr/>
          <a:lstStyle/>
          <a:p>
            <a:r>
              <a:rPr lang="en-CA" b="1" dirty="0"/>
              <a:t>Research 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44F12-AF80-7EAF-C4CD-7D33951AF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53331"/>
            <a:ext cx="10515600" cy="1751126"/>
          </a:xfrm>
        </p:spPr>
        <p:txBody>
          <a:bodyPr/>
          <a:lstStyle/>
          <a:p>
            <a:r>
              <a:rPr lang="en-CA" dirty="0"/>
              <a:t>Quantitative </a:t>
            </a:r>
          </a:p>
          <a:p>
            <a:r>
              <a:rPr lang="en-CA" dirty="0"/>
              <a:t>Qualitative</a:t>
            </a:r>
          </a:p>
          <a:p>
            <a:r>
              <a:rPr lang="en-CA" dirty="0"/>
              <a:t>Mixed-Methods Integration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94B0F76-34D6-8BD7-CB89-725E35C8E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35173"/>
              </p:ext>
            </p:extLst>
          </p:nvPr>
        </p:nvGraphicFramePr>
        <p:xfrm>
          <a:off x="838200" y="3004457"/>
          <a:ext cx="10515599" cy="2469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028">
                  <a:extLst>
                    <a:ext uri="{9D8B030D-6E8A-4147-A177-3AD203B41FA5}">
                      <a16:colId xmlns:a16="http://schemas.microsoft.com/office/drawing/2014/main" val="888568594"/>
                    </a:ext>
                  </a:extLst>
                </a:gridCol>
                <a:gridCol w="3378702">
                  <a:extLst>
                    <a:ext uri="{9D8B030D-6E8A-4147-A177-3AD203B41FA5}">
                      <a16:colId xmlns:a16="http://schemas.microsoft.com/office/drawing/2014/main" val="3592485201"/>
                    </a:ext>
                  </a:extLst>
                </a:gridCol>
                <a:gridCol w="3133869">
                  <a:extLst>
                    <a:ext uri="{9D8B030D-6E8A-4147-A177-3AD203B41FA5}">
                      <a16:colId xmlns:a16="http://schemas.microsoft.com/office/drawing/2014/main" val="1042007864"/>
                    </a:ext>
                  </a:extLst>
                </a:gridCol>
              </a:tblGrid>
              <a:tr h="713015">
                <a:tc>
                  <a:txBody>
                    <a:bodyPr/>
                    <a:lstStyle/>
                    <a:p>
                      <a:r>
                        <a:rPr lang="en-CA" sz="2400" dirty="0"/>
                        <a:t>Quantitative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/>
                        <a:t>Qualitative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/>
                        <a:t>Mixed 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023256"/>
                  </a:ext>
                </a:extLst>
              </a:tr>
              <a:tr h="1756834">
                <a:tc>
                  <a:txBody>
                    <a:bodyPr/>
                    <a:lstStyle/>
                    <a:p>
                      <a:r>
                        <a:rPr lang="en-CA" sz="2400" dirty="0"/>
                        <a:t>Focus on: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Numbers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Measurements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Statistical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/>
                        <a:t>Focus on: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Experience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Meanings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Perspectives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/>
                        <a:t>Focus on: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CA" sz="2400" dirty="0"/>
                        <a:t>Both Quantitative &amp; Qualitative approaches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23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317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1251A2-74AD-E811-2226-614FE3D5D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Strengths:</a:t>
            </a:r>
            <a:br>
              <a:rPr lang="en-CA" b="1" dirty="0">
                <a:solidFill>
                  <a:schemeClr val="bg1"/>
                </a:solidFill>
              </a:rPr>
            </a:br>
            <a:r>
              <a:rPr lang="en-CA" sz="4000" dirty="0">
                <a:solidFill>
                  <a:schemeClr val="bg1"/>
                </a:solidFill>
              </a:rPr>
              <a:t>Rich &amp; detailed data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F1501-A2B2-D5C9-BA87-42A52F923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50" y="1274030"/>
            <a:ext cx="6399061" cy="43921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/>
              <a:t>Quantitative shows what is happening:</a:t>
            </a:r>
          </a:p>
          <a:p>
            <a:r>
              <a:rPr lang="en-CA" sz="2600" dirty="0"/>
              <a:t>students who spend more than 5 hours daily on social media tend to have lower GPA</a:t>
            </a:r>
          </a:p>
          <a:p>
            <a:pPr marL="0" indent="0">
              <a:buNone/>
            </a:pPr>
            <a:r>
              <a:rPr lang="en-CA" b="1" dirty="0"/>
              <a:t>Qualitative shows why it is happening and also other related information: </a:t>
            </a:r>
          </a:p>
          <a:p>
            <a:r>
              <a:rPr lang="en-CA" sz="2600" dirty="0"/>
              <a:t>Distraction in study time</a:t>
            </a:r>
          </a:p>
          <a:p>
            <a:r>
              <a:rPr lang="en-CA" sz="2600" dirty="0"/>
              <a:t>More collaborative learning</a:t>
            </a:r>
          </a:p>
          <a:p>
            <a:r>
              <a:rPr lang="en-CA" sz="2600" dirty="0"/>
              <a:t>More access to learning resources</a:t>
            </a:r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105786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025EFD5-738C-41B9-87FE-0C00E211B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Whiteboard Animation Vs. 2D Cartoon ...">
            <a:extLst>
              <a:ext uri="{FF2B5EF4-FFF2-40B4-BE49-F238E27FC236}">
                <a16:creationId xmlns:a16="http://schemas.microsoft.com/office/drawing/2014/main" id="{C353F228-30D5-81C8-7A1A-01515EAE91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927" r="18905" b="1"/>
          <a:stretch>
            <a:fillRect/>
          </a:stretch>
        </p:blipFill>
        <p:spPr>
          <a:xfrm>
            <a:off x="858285" y="1547446"/>
            <a:ext cx="3542893" cy="3617720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7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3D5123-82F8-A617-3225-FF3297A1B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037" y="444272"/>
            <a:ext cx="8423495" cy="1325563"/>
          </a:xfrm>
        </p:spPr>
        <p:txBody>
          <a:bodyPr>
            <a:normAutofit/>
          </a:bodyPr>
          <a:lstStyle/>
          <a:p>
            <a:r>
              <a:rPr lang="en-CA" b="1" dirty="0"/>
              <a:t>Which approach should I choose?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52F39-BE3D-0709-295F-D3EDE9CE6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967" y="1904772"/>
            <a:ext cx="6652009" cy="3089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600" dirty="0"/>
              <a:t>One that best answers the research question, considering :</a:t>
            </a:r>
          </a:p>
          <a:p>
            <a:r>
              <a:rPr lang="en-CA" sz="2600" dirty="0"/>
              <a:t>Available time</a:t>
            </a:r>
          </a:p>
          <a:p>
            <a:r>
              <a:rPr lang="en-CA" sz="2600" dirty="0"/>
              <a:t>Resources</a:t>
            </a:r>
          </a:p>
          <a:p>
            <a:r>
              <a:rPr lang="en-CA" sz="2600" dirty="0"/>
              <a:t>Nature of the phenomenon being studied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33897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B11AD9-ED4C-A315-52EF-C20E79CDEBB3}"/>
              </a:ext>
            </a:extLst>
          </p:cNvPr>
          <p:cNvSpPr txBox="1"/>
          <p:nvPr/>
        </p:nvSpPr>
        <p:spPr>
          <a:xfrm>
            <a:off x="4637368" y="169774"/>
            <a:ext cx="3462420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Research Problem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2C1C62-EA53-7BD2-F505-5F35169E1C7A}"/>
              </a:ext>
            </a:extLst>
          </p:cNvPr>
          <p:cNvSpPr txBox="1"/>
          <p:nvPr/>
        </p:nvSpPr>
        <p:spPr>
          <a:xfrm>
            <a:off x="4450420" y="1523697"/>
            <a:ext cx="3836315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/>
              <a:t>Research Question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F118A8-468A-C64C-5BA1-4607EA104A11}"/>
              </a:ext>
            </a:extLst>
          </p:cNvPr>
          <p:cNvSpPr txBox="1"/>
          <p:nvPr/>
        </p:nvSpPr>
        <p:spPr>
          <a:xfrm>
            <a:off x="4746037" y="2878745"/>
            <a:ext cx="3163994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3200" b="1" dirty="0"/>
              <a:t>Choose Method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140D37-51B4-4A14-1D8E-BC07A31620B1}"/>
              </a:ext>
            </a:extLst>
          </p:cNvPr>
          <p:cNvSpPr txBox="1"/>
          <p:nvPr/>
        </p:nvSpPr>
        <p:spPr>
          <a:xfrm>
            <a:off x="2844277" y="4358978"/>
            <a:ext cx="249593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/>
              <a:t>Quantitative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CF56CC-56B5-404F-FBE9-3139C3E582A2}"/>
              </a:ext>
            </a:extLst>
          </p:cNvPr>
          <p:cNvSpPr txBox="1"/>
          <p:nvPr/>
        </p:nvSpPr>
        <p:spPr>
          <a:xfrm>
            <a:off x="5505523" y="4382945"/>
            <a:ext cx="256293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/>
              <a:t>Qualitative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88E5D0-CFF1-E026-A2D4-236992FF1AD5}"/>
              </a:ext>
            </a:extLst>
          </p:cNvPr>
          <p:cNvSpPr txBox="1"/>
          <p:nvPr/>
        </p:nvSpPr>
        <p:spPr>
          <a:xfrm>
            <a:off x="8286735" y="4382944"/>
            <a:ext cx="215034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/>
              <a:t>Mixed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3E2069-609F-C948-7063-AE0B7C482801}"/>
              </a:ext>
            </a:extLst>
          </p:cNvPr>
          <p:cNvSpPr txBox="1"/>
          <p:nvPr/>
        </p:nvSpPr>
        <p:spPr>
          <a:xfrm>
            <a:off x="2710193" y="5714026"/>
            <a:ext cx="2150347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800" dirty="0"/>
              <a:t>Numerical</a:t>
            </a:r>
          </a:p>
          <a:p>
            <a:pPr algn="ctr"/>
            <a:r>
              <a:rPr lang="en-CA" sz="2800" dirty="0"/>
              <a:t>What?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FC2898-5EF2-CFBC-15EB-711AE130BC5A}"/>
              </a:ext>
            </a:extLst>
          </p:cNvPr>
          <p:cNvSpPr txBox="1"/>
          <p:nvPr/>
        </p:nvSpPr>
        <p:spPr>
          <a:xfrm>
            <a:off x="5414116" y="5660154"/>
            <a:ext cx="2150347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800" dirty="0"/>
              <a:t>Descriptives</a:t>
            </a:r>
          </a:p>
          <a:p>
            <a:pPr algn="ctr"/>
            <a:r>
              <a:rPr lang="en-CA" sz="2800" dirty="0"/>
              <a:t>Why?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101175-7628-9291-DF16-50A1118D5F7D}"/>
              </a:ext>
            </a:extLst>
          </p:cNvPr>
          <p:cNvSpPr txBox="1"/>
          <p:nvPr/>
        </p:nvSpPr>
        <p:spPr>
          <a:xfrm>
            <a:off x="8120762" y="5597115"/>
            <a:ext cx="313415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800" dirty="0"/>
              <a:t>Both</a:t>
            </a:r>
          </a:p>
          <a:p>
            <a:pPr algn="ctr"/>
            <a:r>
              <a:rPr lang="en-CA" sz="2800" dirty="0"/>
              <a:t>What &amp; Why?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298C46E2-7625-7380-4A75-893BA06C471A}"/>
              </a:ext>
            </a:extLst>
          </p:cNvPr>
          <p:cNvSpPr/>
          <p:nvPr/>
        </p:nvSpPr>
        <p:spPr>
          <a:xfrm>
            <a:off x="6096000" y="887444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7006B3EE-574C-6417-85E2-DD480A842340}"/>
              </a:ext>
            </a:extLst>
          </p:cNvPr>
          <p:cNvSpPr/>
          <p:nvPr/>
        </p:nvSpPr>
        <p:spPr>
          <a:xfrm>
            <a:off x="6096000" y="2281684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B28A5EB6-A11C-57FE-D403-4DBD8BBBC31B}"/>
              </a:ext>
            </a:extLst>
          </p:cNvPr>
          <p:cNvSpPr/>
          <p:nvPr/>
        </p:nvSpPr>
        <p:spPr>
          <a:xfrm>
            <a:off x="6131389" y="3654963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B9AFD305-AC1B-FC52-CC3E-05A87FF5872B}"/>
              </a:ext>
            </a:extLst>
          </p:cNvPr>
          <p:cNvSpPr/>
          <p:nvPr/>
        </p:nvSpPr>
        <p:spPr>
          <a:xfrm>
            <a:off x="6328034" y="5085838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A1E155A9-8800-77F2-3210-194C5FAEB7CF}"/>
              </a:ext>
            </a:extLst>
          </p:cNvPr>
          <p:cNvSpPr/>
          <p:nvPr/>
        </p:nvSpPr>
        <p:spPr>
          <a:xfrm rot="3193327">
            <a:off x="4986387" y="3667594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BC708B38-F278-35A8-D41B-EF98F3380524}"/>
              </a:ext>
            </a:extLst>
          </p:cNvPr>
          <p:cNvSpPr/>
          <p:nvPr/>
        </p:nvSpPr>
        <p:spPr>
          <a:xfrm>
            <a:off x="3895598" y="5068938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BABC79C4-78D2-AA54-E3DD-660CE7E58888}"/>
              </a:ext>
            </a:extLst>
          </p:cNvPr>
          <p:cNvSpPr/>
          <p:nvPr/>
        </p:nvSpPr>
        <p:spPr>
          <a:xfrm>
            <a:off x="9294551" y="5068937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BF3CADAA-CE75-6E92-16B7-4A9775101CE5}"/>
              </a:ext>
            </a:extLst>
          </p:cNvPr>
          <p:cNvSpPr/>
          <p:nvPr/>
        </p:nvSpPr>
        <p:spPr>
          <a:xfrm rot="18957567">
            <a:off x="7272968" y="3642865"/>
            <a:ext cx="393290" cy="51127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5F04D21-AFD9-A351-89A5-F1A818F98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15019">
            <a:off x="1224394" y="436617"/>
            <a:ext cx="1058562" cy="105856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B436AF6-C3A8-2FC2-1D4E-63B1A628F660}"/>
              </a:ext>
            </a:extLst>
          </p:cNvPr>
          <p:cNvSpPr txBox="1"/>
          <p:nvPr/>
        </p:nvSpPr>
        <p:spPr>
          <a:xfrm rot="20524615">
            <a:off x="689285" y="1656869"/>
            <a:ext cx="2648781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4098739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A84F2D-4785-C112-22CE-D3194106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Comparison: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DFD2573-047C-510D-8525-7531FA49B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790804"/>
              </p:ext>
            </p:extLst>
          </p:nvPr>
        </p:nvGraphicFramePr>
        <p:xfrm>
          <a:off x="828674" y="2083506"/>
          <a:ext cx="10612211" cy="3987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784">
                  <a:extLst>
                    <a:ext uri="{9D8B030D-6E8A-4147-A177-3AD203B41FA5}">
                      <a16:colId xmlns:a16="http://schemas.microsoft.com/office/drawing/2014/main" val="2086346989"/>
                    </a:ext>
                  </a:extLst>
                </a:gridCol>
                <a:gridCol w="3454349">
                  <a:extLst>
                    <a:ext uri="{9D8B030D-6E8A-4147-A177-3AD203B41FA5}">
                      <a16:colId xmlns:a16="http://schemas.microsoft.com/office/drawing/2014/main" val="1230499778"/>
                    </a:ext>
                  </a:extLst>
                </a:gridCol>
                <a:gridCol w="3577977">
                  <a:extLst>
                    <a:ext uri="{9D8B030D-6E8A-4147-A177-3AD203B41FA5}">
                      <a16:colId xmlns:a16="http://schemas.microsoft.com/office/drawing/2014/main" val="1116856867"/>
                    </a:ext>
                  </a:extLst>
                </a:gridCol>
                <a:gridCol w="1895101">
                  <a:extLst>
                    <a:ext uri="{9D8B030D-6E8A-4147-A177-3AD203B41FA5}">
                      <a16:colId xmlns:a16="http://schemas.microsoft.com/office/drawing/2014/main" val="3115489447"/>
                    </a:ext>
                  </a:extLst>
                </a:gridCol>
              </a:tblGrid>
              <a:tr h="516944">
                <a:tc>
                  <a:txBody>
                    <a:bodyPr/>
                    <a:lstStyle/>
                    <a:p>
                      <a:r>
                        <a:rPr lang="en-CA" sz="2600"/>
                        <a:t>Aspect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Quantitative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Qualitative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Mixed</a:t>
                      </a:r>
                    </a:p>
                  </a:txBody>
                  <a:tcPr marL="85210" marR="85210" marT="42605" marB="42605"/>
                </a:tc>
                <a:extLst>
                  <a:ext uri="{0D108BD9-81ED-4DB2-BD59-A6C34878D82A}">
                    <a16:rowId xmlns:a16="http://schemas.microsoft.com/office/drawing/2014/main" val="2054219433"/>
                  </a:ext>
                </a:extLst>
              </a:tr>
              <a:tr h="488540">
                <a:tc>
                  <a:txBody>
                    <a:bodyPr/>
                    <a:lstStyle/>
                    <a:p>
                      <a:r>
                        <a:rPr lang="en-CA" sz="2600" dirty="0"/>
                        <a:t>Data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Numbers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Words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Both</a:t>
                      </a:r>
                    </a:p>
                  </a:txBody>
                  <a:tcPr marL="85210" marR="85210" marT="42605" marB="42605"/>
                </a:tc>
                <a:extLst>
                  <a:ext uri="{0D108BD9-81ED-4DB2-BD59-A6C34878D82A}">
                    <a16:rowId xmlns:a16="http://schemas.microsoft.com/office/drawing/2014/main" val="4081810859"/>
                  </a:ext>
                </a:extLst>
              </a:tr>
              <a:tr h="857786">
                <a:tc>
                  <a:txBody>
                    <a:bodyPr/>
                    <a:lstStyle/>
                    <a:p>
                      <a:r>
                        <a:rPr lang="en-CA" sz="2600" dirty="0"/>
                        <a:t>Sample size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 dirty="0"/>
                        <a:t>Large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Small 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Both</a:t>
                      </a:r>
                    </a:p>
                  </a:txBody>
                  <a:tcPr marL="85210" marR="85210" marT="42605" marB="42605"/>
                </a:tc>
                <a:extLst>
                  <a:ext uri="{0D108BD9-81ED-4DB2-BD59-A6C34878D82A}">
                    <a16:rowId xmlns:a16="http://schemas.microsoft.com/office/drawing/2014/main" val="1706050245"/>
                  </a:ext>
                </a:extLst>
              </a:tr>
              <a:tr h="857786">
                <a:tc>
                  <a:txBody>
                    <a:bodyPr/>
                    <a:lstStyle/>
                    <a:p>
                      <a:r>
                        <a:rPr lang="en-CA" sz="2600"/>
                        <a:t>Goal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Measure/Test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 dirty="0"/>
                        <a:t>Explore/Understand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Measure &amp; Understand</a:t>
                      </a:r>
                    </a:p>
                  </a:txBody>
                  <a:tcPr marL="85210" marR="85210" marT="42605" marB="42605"/>
                </a:tc>
                <a:extLst>
                  <a:ext uri="{0D108BD9-81ED-4DB2-BD59-A6C34878D82A}">
                    <a16:rowId xmlns:a16="http://schemas.microsoft.com/office/drawing/2014/main" val="2319011840"/>
                  </a:ext>
                </a:extLst>
              </a:tr>
              <a:tr h="1227031">
                <a:tc>
                  <a:txBody>
                    <a:bodyPr/>
                    <a:lstStyle/>
                    <a:p>
                      <a:r>
                        <a:rPr lang="en-CA" sz="2600"/>
                        <a:t>Methods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Survey/Experiment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/>
                        <a:t>Interviews, Focus groups, observations</a:t>
                      </a:r>
                    </a:p>
                  </a:txBody>
                  <a:tcPr marL="85210" marR="85210" marT="42605" marB="42605"/>
                </a:tc>
                <a:tc>
                  <a:txBody>
                    <a:bodyPr/>
                    <a:lstStyle/>
                    <a:p>
                      <a:r>
                        <a:rPr lang="en-CA" sz="2600" dirty="0"/>
                        <a:t>Combination</a:t>
                      </a:r>
                    </a:p>
                  </a:txBody>
                  <a:tcPr marL="85210" marR="85210" marT="42605" marB="42605"/>
                </a:tc>
                <a:extLst>
                  <a:ext uri="{0D108BD9-81ED-4DB2-BD59-A6C34878D82A}">
                    <a16:rowId xmlns:a16="http://schemas.microsoft.com/office/drawing/2014/main" val="1659312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95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29D0F8-B913-8D5C-87CD-8178DDFA0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377"/>
            <a:ext cx="10515600" cy="1325563"/>
          </a:xfrm>
        </p:spPr>
        <p:txBody>
          <a:bodyPr/>
          <a:lstStyle/>
          <a:p>
            <a:r>
              <a:rPr lang="en-CA" b="1" dirty="0"/>
              <a:t>Quantitative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4C3EA-BD57-5C01-05FB-83A68577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994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sz="3300" b="1" dirty="0">
                <a:solidFill>
                  <a:srgbClr val="C00000"/>
                </a:solidFill>
              </a:rPr>
              <a:t>Methods:</a:t>
            </a:r>
          </a:p>
          <a:p>
            <a:r>
              <a:rPr lang="en-CA" sz="3100" dirty="0"/>
              <a:t>Surveys</a:t>
            </a:r>
          </a:p>
          <a:p>
            <a:r>
              <a:rPr lang="en-CA" sz="3100" dirty="0"/>
              <a:t>Experiments</a:t>
            </a:r>
          </a:p>
          <a:p>
            <a:r>
              <a:rPr lang="en-CA" sz="3100" dirty="0"/>
              <a:t>Structured questionnaires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sz="3300" b="1" dirty="0">
                <a:solidFill>
                  <a:srgbClr val="C00000"/>
                </a:solidFill>
              </a:rPr>
              <a:t>Characteristics:</a:t>
            </a:r>
          </a:p>
          <a:p>
            <a:r>
              <a:rPr lang="en-CA" sz="3100" dirty="0"/>
              <a:t>Structured approach</a:t>
            </a:r>
          </a:p>
          <a:p>
            <a:r>
              <a:rPr lang="en-CA" sz="3100" dirty="0"/>
              <a:t>Large sample size</a:t>
            </a:r>
          </a:p>
          <a:p>
            <a:r>
              <a:rPr lang="en-CA" sz="3100" dirty="0"/>
              <a:t>Numerical data</a:t>
            </a:r>
          </a:p>
          <a:p>
            <a:r>
              <a:rPr lang="en-CA" sz="3100" dirty="0"/>
              <a:t>Statistical analysis</a:t>
            </a:r>
          </a:p>
          <a:p>
            <a:r>
              <a:rPr lang="en-CA" sz="3100" dirty="0"/>
              <a:t>Results can often be generalised</a:t>
            </a:r>
          </a:p>
        </p:txBody>
      </p:sp>
      <p:pic>
        <p:nvPicPr>
          <p:cNvPr id="3" name="Picture 2" descr="Survey graphic Images - Free Download on Magnific">
            <a:extLst>
              <a:ext uri="{FF2B5EF4-FFF2-40B4-BE49-F238E27FC236}">
                <a16:creationId xmlns:a16="http://schemas.microsoft.com/office/drawing/2014/main" id="{D04700D3-1D95-DE3F-A75E-0E1F361E08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7500"/>
          <a:stretch>
            <a:fillRect/>
          </a:stretch>
        </p:blipFill>
        <p:spPr>
          <a:xfrm>
            <a:off x="6953459" y="1081410"/>
            <a:ext cx="2291025" cy="1925192"/>
          </a:xfrm>
          <a:prstGeom prst="rect">
            <a:avLst/>
          </a:prstGeom>
        </p:spPr>
      </p:pic>
      <p:pic>
        <p:nvPicPr>
          <p:cNvPr id="4" name="Picture 3" descr="Report Questionnaire Stock Illustrations – 31,705 Report Questionnaire  Stock Illustrations, Vectors &amp; Clipart - Dreamstime">
            <a:extLst>
              <a:ext uri="{FF2B5EF4-FFF2-40B4-BE49-F238E27FC236}">
                <a16:creationId xmlns:a16="http://schemas.microsoft.com/office/drawing/2014/main" id="{FBE858C9-E9B4-8E24-2DC0-D9093EBB3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491" y="1901649"/>
            <a:ext cx="1902907" cy="1902907"/>
          </a:xfrm>
          <a:prstGeom prst="rect">
            <a:avLst/>
          </a:prstGeom>
        </p:spPr>
      </p:pic>
      <p:pic>
        <p:nvPicPr>
          <p:cNvPr id="7" name="Picture 6" descr="Scientist making scientific experiment ...">
            <a:extLst>
              <a:ext uri="{FF2B5EF4-FFF2-40B4-BE49-F238E27FC236}">
                <a16:creationId xmlns:a16="http://schemas.microsoft.com/office/drawing/2014/main" id="{B47ADF2D-A541-6CEE-7213-289EE2D207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461727">
            <a:off x="7298501" y="3387215"/>
            <a:ext cx="1729949" cy="161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8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4DF1-7E7F-7039-0FE3-5FD36503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" y="619432"/>
            <a:ext cx="7203534" cy="1330840"/>
          </a:xfrm>
        </p:spPr>
        <p:txBody>
          <a:bodyPr>
            <a:normAutofit/>
          </a:bodyPr>
          <a:lstStyle/>
          <a:p>
            <a:r>
              <a:rPr lang="en-CA" b="1" dirty="0"/>
              <a:t>Quantitative: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B3DF2-BAC1-BB90-AF66-68EBE83F4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581" y="2194102"/>
            <a:ext cx="6659248" cy="39085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C00000"/>
                </a:solidFill>
              </a:rPr>
              <a:t>Research Question:</a:t>
            </a:r>
          </a:p>
          <a:p>
            <a:pPr marL="0" indent="0">
              <a:buNone/>
            </a:pPr>
            <a:r>
              <a:rPr lang="en-CA" dirty="0"/>
              <a:t>Does social media usage affect academic performance among students?</a:t>
            </a:r>
          </a:p>
          <a:p>
            <a:pPr marL="0" indent="0">
              <a:buNone/>
            </a:pPr>
            <a:r>
              <a:rPr lang="en-CA" b="1" dirty="0">
                <a:solidFill>
                  <a:srgbClr val="C00000"/>
                </a:solidFill>
              </a:rPr>
              <a:t>Method:</a:t>
            </a:r>
          </a:p>
          <a:p>
            <a:pPr marL="0" indent="0">
              <a:buNone/>
            </a:pPr>
            <a:r>
              <a:rPr lang="en-CA" dirty="0"/>
              <a:t>Survey 300 students</a:t>
            </a:r>
          </a:p>
          <a:p>
            <a:pPr marL="0" indent="0">
              <a:buNone/>
            </a:pPr>
            <a:r>
              <a:rPr lang="en-CA" b="1" dirty="0">
                <a:solidFill>
                  <a:srgbClr val="C00000"/>
                </a:solidFill>
              </a:rPr>
              <a:t>Measure:</a:t>
            </a:r>
          </a:p>
          <a:p>
            <a:r>
              <a:rPr lang="en-CA" dirty="0"/>
              <a:t>Average hours spent on social media per day</a:t>
            </a:r>
          </a:p>
          <a:p>
            <a:r>
              <a:rPr lang="en-CA" dirty="0"/>
              <a:t>Current GPA</a:t>
            </a:r>
          </a:p>
          <a:p>
            <a:r>
              <a:rPr lang="en-CA" dirty="0"/>
              <a:t>Demographic information </a:t>
            </a:r>
          </a:p>
        </p:txBody>
      </p:sp>
      <p:pic>
        <p:nvPicPr>
          <p:cNvPr id="4" name="Picture 3" descr="Download Social Media, Icons, Cutout ...">
            <a:extLst>
              <a:ext uri="{FF2B5EF4-FFF2-40B4-BE49-F238E27FC236}">
                <a16:creationId xmlns:a16="http://schemas.microsoft.com/office/drawing/2014/main" id="{B541167A-7D8D-5185-BC93-43E834952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0114" y="2247711"/>
            <a:ext cx="2898802" cy="312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63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B1783B-DF31-31E0-ADA0-8BA8E107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148" y="1674341"/>
            <a:ext cx="3240506" cy="4064628"/>
          </a:xfrm>
        </p:spPr>
        <p:txBody>
          <a:bodyPr>
            <a:normAutofit/>
          </a:bodyPr>
          <a:lstStyle/>
          <a:p>
            <a:r>
              <a:rPr lang="en-CA" b="1" dirty="0">
                <a:solidFill>
                  <a:srgbClr val="FFFFFF"/>
                </a:solidFill>
              </a:rPr>
              <a:t>Strength:</a:t>
            </a:r>
            <a:br>
              <a:rPr lang="en-CA" b="1" dirty="0">
                <a:solidFill>
                  <a:srgbClr val="FFFFFF"/>
                </a:solidFill>
              </a:rPr>
            </a:br>
            <a:endParaRPr lang="en-CA" b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6E873-FA85-766D-8A8A-1A23114AE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2" y="1526033"/>
            <a:ext cx="651704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Provides measurable evidence – </a:t>
            </a:r>
          </a:p>
          <a:p>
            <a:pPr marL="0" indent="0">
              <a:buNone/>
            </a:pPr>
            <a:r>
              <a:rPr lang="en-CA" sz="2600" dirty="0"/>
              <a:t>	Students who spend more than 5 	hours daily on social media tend to                  	have lower GPA</a:t>
            </a:r>
          </a:p>
          <a:p>
            <a:pPr marL="0" indent="0">
              <a:buNone/>
            </a:pPr>
            <a:endParaRPr lang="en-CA" sz="2600" dirty="0"/>
          </a:p>
          <a:p>
            <a:pPr marL="0" indent="0">
              <a:buNone/>
            </a:pPr>
            <a:r>
              <a:rPr lang="en-CA" dirty="0"/>
              <a:t>Rapid analysis using statistical tools –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sz="2600" dirty="0"/>
              <a:t>SPSS (Statistical Package for Social 	Sciences)</a:t>
            </a:r>
          </a:p>
        </p:txBody>
      </p:sp>
    </p:spTree>
    <p:extLst>
      <p:ext uri="{BB962C8B-B14F-4D97-AF65-F5344CB8AC3E}">
        <p14:creationId xmlns:p14="http://schemas.microsoft.com/office/powerpoint/2010/main" val="3644070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A110E-35AC-BE43-A2C6-7A4CF643C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F7E07C-218A-E27D-10F4-FCB1152FC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377"/>
            <a:ext cx="10515600" cy="1325563"/>
          </a:xfrm>
        </p:spPr>
        <p:txBody>
          <a:bodyPr/>
          <a:lstStyle/>
          <a:p>
            <a:r>
              <a:rPr lang="en-CA" b="1" dirty="0"/>
              <a:t>Qualitative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F9D04E-989D-27DE-AFAA-0031ACF9C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994"/>
            <a:ext cx="10515600" cy="435133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CA" sz="7000" b="1" dirty="0">
                <a:solidFill>
                  <a:schemeClr val="accent2">
                    <a:lumMod val="75000"/>
                  </a:schemeClr>
                </a:solidFill>
              </a:rPr>
              <a:t>Methods:</a:t>
            </a:r>
          </a:p>
          <a:p>
            <a:r>
              <a:rPr lang="en-CA" sz="5500" dirty="0"/>
              <a:t>Interviews – structured/unstructured</a:t>
            </a:r>
          </a:p>
          <a:p>
            <a:r>
              <a:rPr lang="en-CA" sz="5500" dirty="0"/>
              <a:t>Focus groups</a:t>
            </a:r>
          </a:p>
          <a:p>
            <a:r>
              <a:rPr lang="en-CA" sz="5500" dirty="0"/>
              <a:t>Observations</a:t>
            </a:r>
          </a:p>
          <a:p>
            <a:r>
              <a:rPr lang="en-CA" sz="5500" dirty="0"/>
              <a:t>Document analysis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sz="7000" b="1" dirty="0">
                <a:solidFill>
                  <a:schemeClr val="accent2">
                    <a:lumMod val="75000"/>
                  </a:schemeClr>
                </a:solidFill>
              </a:rPr>
              <a:t>Characteristics:</a:t>
            </a:r>
          </a:p>
          <a:p>
            <a:r>
              <a:rPr lang="en-CA" sz="5500" dirty="0"/>
              <a:t>Flexible approach</a:t>
            </a:r>
          </a:p>
          <a:p>
            <a:r>
              <a:rPr lang="en-CA" sz="5500" dirty="0"/>
              <a:t>Smaller sample size</a:t>
            </a:r>
          </a:p>
          <a:p>
            <a:r>
              <a:rPr lang="en-CA" sz="5500" dirty="0"/>
              <a:t>Rich, detailed data</a:t>
            </a:r>
          </a:p>
          <a:p>
            <a:r>
              <a:rPr lang="en-CA" sz="5500" dirty="0"/>
              <a:t>Exploring complex issues</a:t>
            </a:r>
          </a:p>
          <a:p>
            <a:r>
              <a:rPr lang="en-CA" sz="5500" dirty="0"/>
              <a:t>Thematic analysis – patterns within data</a:t>
            </a:r>
          </a:p>
        </p:txBody>
      </p:sp>
      <p:pic>
        <p:nvPicPr>
          <p:cNvPr id="2" name="Picture 1" descr="8,500+ Job Interview Stock Illustrations, Royalty-Free Vector Graphics &amp;  Clip Art - iStock | Job search, Resume, Interview">
            <a:extLst>
              <a:ext uri="{FF2B5EF4-FFF2-40B4-BE49-F238E27FC236}">
                <a16:creationId xmlns:a16="http://schemas.microsoft.com/office/drawing/2014/main" id="{EC42D0A3-80A1-999D-46E1-7D26CF070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747" y="1238298"/>
            <a:ext cx="1856920" cy="1501921"/>
          </a:xfrm>
          <a:prstGeom prst="rect">
            <a:avLst/>
          </a:prstGeom>
        </p:spPr>
      </p:pic>
      <p:pic>
        <p:nvPicPr>
          <p:cNvPr id="3" name="Picture 2" descr="UX research in everyday life: how we're ...">
            <a:extLst>
              <a:ext uri="{FF2B5EF4-FFF2-40B4-BE49-F238E27FC236}">
                <a16:creationId xmlns:a16="http://schemas.microsoft.com/office/drawing/2014/main" id="{F945E2A6-3C6C-CE98-34AD-75D2BC73A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524" y="3120347"/>
            <a:ext cx="2766497" cy="1840978"/>
          </a:xfrm>
          <a:prstGeom prst="rect">
            <a:avLst/>
          </a:prstGeom>
        </p:spPr>
      </p:pic>
      <p:pic>
        <p:nvPicPr>
          <p:cNvPr id="4" name="Picture 3" descr="newspaper Stock Vector Image &amp; Art ...">
            <a:extLst>
              <a:ext uri="{FF2B5EF4-FFF2-40B4-BE49-F238E27FC236}">
                <a16:creationId xmlns:a16="http://schemas.microsoft.com/office/drawing/2014/main" id="{3BF32A50-CE0D-48EF-AE9D-17F9F6CCF10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7921"/>
          <a:stretch>
            <a:fillRect/>
          </a:stretch>
        </p:blipFill>
        <p:spPr>
          <a:xfrm>
            <a:off x="9279758" y="2338285"/>
            <a:ext cx="1466850" cy="286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83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8BE182-C2A7-62C7-3B86-39AA58B24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CA" b="1" dirty="0">
                <a:solidFill>
                  <a:srgbClr val="FFFFFF"/>
                </a:solidFill>
              </a:rPr>
              <a:t>Qualitative: Example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85BE8-9CEA-E84E-8B5F-DE61045E3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sz="3000" b="1" dirty="0">
                <a:solidFill>
                  <a:srgbClr val="C00000"/>
                </a:solidFill>
              </a:rPr>
              <a:t>Research Question:</a:t>
            </a:r>
          </a:p>
          <a:p>
            <a:pPr marL="0" indent="0">
              <a:buNone/>
            </a:pPr>
            <a:r>
              <a:rPr lang="en-CA" dirty="0"/>
              <a:t>How do students perceive the impact of social media on their learning?</a:t>
            </a:r>
          </a:p>
          <a:p>
            <a:pPr marL="0" indent="0">
              <a:buNone/>
            </a:pPr>
            <a:r>
              <a:rPr lang="en-CA" sz="3000" b="1" dirty="0">
                <a:solidFill>
                  <a:srgbClr val="C00000"/>
                </a:solidFill>
              </a:rPr>
              <a:t>Method:</a:t>
            </a:r>
          </a:p>
          <a:p>
            <a:pPr marL="0" indent="0">
              <a:buNone/>
            </a:pPr>
            <a:r>
              <a:rPr lang="en-CA" dirty="0"/>
              <a:t>in-depth interviews on 15 students</a:t>
            </a:r>
          </a:p>
          <a:p>
            <a:pPr marL="0" indent="0">
              <a:buNone/>
            </a:pPr>
            <a:r>
              <a:rPr lang="en-CA" sz="3000" b="1" dirty="0">
                <a:solidFill>
                  <a:srgbClr val="C00000"/>
                </a:solidFill>
              </a:rPr>
              <a:t>Sample questions:</a:t>
            </a:r>
          </a:p>
          <a:p>
            <a:r>
              <a:rPr lang="en-CA" dirty="0"/>
              <a:t>How do you use social media for learning? </a:t>
            </a:r>
          </a:p>
          <a:p>
            <a:r>
              <a:rPr lang="en-CA" dirty="0"/>
              <a:t>What challenges do you face?</a:t>
            </a:r>
          </a:p>
          <a:p>
            <a:r>
              <a:rPr lang="en-CA" dirty="0"/>
              <a:t>How does it help in your study?</a:t>
            </a:r>
          </a:p>
        </p:txBody>
      </p:sp>
    </p:spTree>
    <p:extLst>
      <p:ext uri="{BB962C8B-B14F-4D97-AF65-F5344CB8AC3E}">
        <p14:creationId xmlns:p14="http://schemas.microsoft.com/office/powerpoint/2010/main" val="403989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419FB-8C53-033A-1E0B-006FB4EB8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061" y="1643742"/>
            <a:ext cx="3196312" cy="3817571"/>
          </a:xfrm>
        </p:spPr>
        <p:txBody>
          <a:bodyPr>
            <a:normAutofit/>
          </a:bodyPr>
          <a:lstStyle/>
          <a:p>
            <a:r>
              <a:rPr lang="en-CA" b="1" dirty="0">
                <a:solidFill>
                  <a:srgbClr val="C00000"/>
                </a:solidFill>
              </a:rPr>
              <a:t>Strengths: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59A5-36A2-83CB-8E46-5C9BD582F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7466" y="1251717"/>
            <a:ext cx="5934486" cy="5210503"/>
          </a:xfrm>
        </p:spPr>
        <p:txBody>
          <a:bodyPr>
            <a:noAutofit/>
          </a:bodyPr>
          <a:lstStyle/>
          <a:p>
            <a:r>
              <a:rPr lang="en-CA" sz="2600" dirty="0"/>
              <a:t>Deeper insights into participants’ experiences</a:t>
            </a:r>
          </a:p>
          <a:p>
            <a:r>
              <a:rPr lang="en-CA" sz="2600" dirty="0"/>
              <a:t>Good at answering “why” and “how” questions</a:t>
            </a:r>
          </a:p>
          <a:p>
            <a:r>
              <a:rPr lang="en-CA" sz="2600" dirty="0"/>
              <a:t>Flexible – can adjust questions as needed</a:t>
            </a:r>
          </a:p>
          <a:p>
            <a:r>
              <a:rPr lang="en-CA" sz="2600" dirty="0"/>
              <a:t>Students of higher SES tend to use more social media and hence better academic performance</a:t>
            </a:r>
          </a:p>
          <a:p>
            <a:r>
              <a:rPr lang="en-CA" sz="2600" dirty="0"/>
              <a:t>Urban students report to use diversified platforms of social media </a:t>
            </a:r>
          </a:p>
          <a:p>
            <a:endParaRPr lang="en-CA" dirty="0">
              <a:solidFill>
                <a:srgbClr val="FF0000"/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9840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FBD89-6261-9DE3-AB45-A20350C65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CA" b="1" dirty="0">
                <a:solidFill>
                  <a:srgbClr val="FFFFFF"/>
                </a:solidFill>
              </a:rPr>
              <a:t>Mixed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C81AC-2858-ACE6-4802-9E50068A1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5121" y="1118761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C00000"/>
                </a:solidFill>
              </a:rPr>
              <a:t>Methods:</a:t>
            </a:r>
          </a:p>
          <a:p>
            <a:r>
              <a:rPr lang="en-CA" sz="2600" dirty="0"/>
              <a:t>Surveys</a:t>
            </a:r>
          </a:p>
          <a:p>
            <a:r>
              <a:rPr lang="en-CA" sz="2600" dirty="0"/>
              <a:t>Interviews</a:t>
            </a:r>
          </a:p>
          <a:p>
            <a:r>
              <a:rPr lang="en-CA" sz="2600" dirty="0"/>
              <a:t>Observations</a:t>
            </a:r>
          </a:p>
          <a:p>
            <a:r>
              <a:rPr lang="en-CA" sz="2600" dirty="0"/>
              <a:t>Document analysis</a:t>
            </a:r>
          </a:p>
          <a:p>
            <a:pPr marL="0" indent="0">
              <a:buNone/>
            </a:pPr>
            <a:r>
              <a:rPr lang="en-CA" b="1" dirty="0">
                <a:solidFill>
                  <a:srgbClr val="C00000"/>
                </a:solidFill>
              </a:rPr>
              <a:t>Characteristics:</a:t>
            </a:r>
          </a:p>
          <a:p>
            <a:pPr marL="0" indent="0">
              <a:buNone/>
            </a:pPr>
            <a:r>
              <a:rPr lang="en-CA" sz="2600" dirty="0"/>
              <a:t>Integrates numeric &amp; narratives (words)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246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27F0CC-D7C0-BFBA-7985-34F5087F7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CA" b="1" dirty="0">
                <a:solidFill>
                  <a:srgbClr val="FFFFFF"/>
                </a:solidFill>
              </a:rPr>
              <a:t>Mixed : Example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65845-636D-6E9A-7945-F4FD1D434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1495" y="1004923"/>
            <a:ext cx="6411316" cy="51890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3600" b="1" dirty="0"/>
              <a:t>What is the impact of social media on student learning and why does it occur</a:t>
            </a:r>
            <a:r>
              <a:rPr lang="en-CA" sz="3600" dirty="0"/>
              <a:t>?</a:t>
            </a:r>
          </a:p>
          <a:p>
            <a:pPr marL="0" indent="0">
              <a:buNone/>
            </a:pPr>
            <a:r>
              <a:rPr lang="en-CA" sz="3000" b="1" dirty="0">
                <a:solidFill>
                  <a:srgbClr val="C00000"/>
                </a:solidFill>
              </a:rPr>
              <a:t>Method:</a:t>
            </a:r>
          </a:p>
          <a:p>
            <a:pPr marL="0" indent="0">
              <a:buNone/>
            </a:pPr>
            <a:r>
              <a:rPr lang="en-CA" sz="3000" b="1" dirty="0">
                <a:solidFill>
                  <a:schemeClr val="accent1"/>
                </a:solidFill>
              </a:rPr>
              <a:t>Quantitative:</a:t>
            </a:r>
          </a:p>
          <a:p>
            <a:pPr marL="0" indent="0">
              <a:buNone/>
            </a:pPr>
            <a:r>
              <a:rPr lang="en-CA" dirty="0"/>
              <a:t>Survey 300 students</a:t>
            </a:r>
          </a:p>
          <a:p>
            <a:pPr marL="0" indent="0">
              <a:buNone/>
            </a:pPr>
            <a:r>
              <a:rPr lang="en-CA" dirty="0"/>
              <a:t>Analyze relationship between social media use and academic performance</a:t>
            </a:r>
          </a:p>
          <a:p>
            <a:pPr marL="0" indent="0">
              <a:buNone/>
            </a:pPr>
            <a:r>
              <a:rPr lang="en-CA" sz="3000" b="1" dirty="0">
                <a:solidFill>
                  <a:schemeClr val="accent1"/>
                </a:solidFill>
              </a:rPr>
              <a:t>Qualitative:</a:t>
            </a:r>
          </a:p>
          <a:p>
            <a:pPr marL="0" indent="0">
              <a:buNone/>
            </a:pPr>
            <a:r>
              <a:rPr lang="en-CA" dirty="0"/>
              <a:t>Interview selected students</a:t>
            </a:r>
          </a:p>
          <a:p>
            <a:pPr marL="0" indent="0">
              <a:buNone/>
            </a:pPr>
            <a:r>
              <a:rPr lang="en-CA" dirty="0"/>
              <a:t>Explore reasons behind the survey findings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92854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468</Words>
  <Application>Microsoft Office PowerPoint</Application>
  <PresentationFormat>Widescreen</PresentationFormat>
  <Paragraphs>135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Research Methods</vt:lpstr>
      <vt:lpstr>Quantitative</vt:lpstr>
      <vt:lpstr>Quantitative: Example</vt:lpstr>
      <vt:lpstr>Strength: </vt:lpstr>
      <vt:lpstr>Qualitative</vt:lpstr>
      <vt:lpstr>Qualitative: Example</vt:lpstr>
      <vt:lpstr>Strengths:</vt:lpstr>
      <vt:lpstr>Mixed</vt:lpstr>
      <vt:lpstr>Mixed : Example</vt:lpstr>
      <vt:lpstr>Strengths: Rich &amp; detailed data</vt:lpstr>
      <vt:lpstr>Which approach should I choose?</vt:lpstr>
      <vt:lpstr>PowerPoint Presentation</vt:lpstr>
      <vt:lpstr>   Comparison: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Neville Hewage</dc:creator>
  <cp:lastModifiedBy>Neville Hewage</cp:lastModifiedBy>
  <cp:revision>3</cp:revision>
  <dcterms:created xsi:type="dcterms:W3CDTF">2026-06-02T11:14:23Z</dcterms:created>
  <dcterms:modified xsi:type="dcterms:W3CDTF">2026-06-04T23:59:02Z</dcterms:modified>
</cp:coreProperties>
</file>