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7" r:id="rId22"/>
    <p:sldId id="275" r:id="rId23"/>
    <p:sldId id="276" r:id="rId24"/>
    <p:sldId id="279" r:id="rId25"/>
    <p:sldId id="280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2F3E-BDEA-4A7F-AEAC-00F797E2A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A844CA-B928-98D0-D19B-BF42C947F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E5F77-68A9-DE0C-91C6-C7923BCD9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B8D17-4425-BD57-AA83-7E0B31881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7CCC6-9722-F836-8C62-2A41C02AD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67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5F8B9-1AB1-EA7A-4986-1A277976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B36982-2967-0579-BEE5-016CB0FE3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EADDA-3162-4C82-4484-7BCDC0456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BB2F4-D592-0C2B-2BBE-0744F5C20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F55FC-9F90-2C1B-24B3-2353028C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2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516442-A7AB-C144-9680-09CC60B678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F6346-44C5-4307-9752-B539CD7E9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658A5-B356-0382-9809-C461383A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A19B-0939-5386-AA51-BF04E9AE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386ED-8DAF-FF85-8C8E-288B9625F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19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8B60B-1FBE-B57F-A797-1E829150F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47501-0A07-0846-65D0-D607BDA1C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5460C-3FD5-CD68-BD0F-DBF289A0F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AE4B7-A7D7-2634-5415-91D94DA3F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80374-9E30-BCB9-D2A6-FC7D60814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28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2BAE-117B-D3EE-0CF5-01EE8FE92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744DB-83E8-DE51-4DCC-96CDFDF86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A24A6-4BCB-6682-35C5-7D7001BC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223A0-09F6-0353-35AE-78281B980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EF027-28B5-7025-B4FB-8143BEF3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683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F3872-6DD2-D0AD-4F5D-59672DE6B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93D76-35E4-2456-EBF3-67A845125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A56CD-D4C4-21D7-1112-3F5B7BB2B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AF0C7-451A-F6EA-7121-692FF2F51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7E676-969D-B813-B9FA-1694B613B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D55C4A-0F8C-7D5D-4B00-A0D7F26D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0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9ED7E-FD7D-263A-F161-F34662F31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51F38-B152-EA6F-1CC3-5196384BC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A374F-4A2B-F112-7C67-BB9EA8C14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51C10-4603-952A-CC8B-84CF8DBBD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EA45D2-C391-0F01-E0D9-D4082CA48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265A9B-7450-F426-1A82-D174E611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039791-22E9-DBC6-30DA-273B34FF3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0B6A53-81A6-0765-F973-959C4D050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539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81791-7AE5-353D-2658-9E2E9E675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B3ADE-93F9-F3CB-7861-A7BC5BDDA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C527E-BA49-D62F-6BE3-4A7AAE5F7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13ACF8-EA3D-6336-5304-959C9ABA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07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BA7C8-98BC-7AEC-D7B7-1B632F809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7ED3FE-85BE-8499-5F2B-42EFD519E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75E20-3BB6-3E28-5E0D-30BDCE96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89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6A3A6-87D1-5646-9FC2-D4C646556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C3DAC-E0AC-E7F1-762D-03D7F5626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3CADE8-D086-6C9C-C694-D49AE652E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42243-CAD0-CE70-9DF2-55C9A82EF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6B4E8E-FC33-59CD-B7E5-95180A5C3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2FECD-E430-6D64-84A5-E3C9C2E3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81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B00DC-20C2-7912-1D4B-A510606D5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E8B43-092B-4CC1-A462-9A72950DF0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0C746-FE31-782D-E51E-1D6E2CC0F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6643F-5ABA-79F9-954A-7F8D1E5D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BA734-3C34-8292-7649-1086F2E3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57B25-3A36-6B5F-869E-A31B70C0E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65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D5F0E8-190E-35D8-FEB3-079A18317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FA820-038F-80CE-66CD-4D86DA3EA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33BF8-2A64-8A35-9F9E-614B2DAE25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D9F01F-D27E-4B01-AED8-C88D91EF397F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4FC92-0E8E-7FC5-4C85-70F180173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0C2A0-01D5-7B97-9BFE-2E0583E53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2B6AB4-A3C6-4658-8D63-F6A3BEA4A7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statistical-data-sets/family-food-datasets" TargetMode="External"/><Relationship Id="rId2" Type="http://schemas.openxmlformats.org/officeDocument/2006/relationships/hyperlink" Target="https://datacatalogue.ukdataservice.ac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ssets.publishing.service.gov.uk/media/6900b0b2a6048928d3fc2b03/ConsEIDHH_6Nov25.ods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2BEA-FCC9-2B19-6BD7-95D7172B8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Research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F2FFC-2D47-40F7-2FA7-84C8CC092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Dr. Steven Cheah, Ph.D. </a:t>
            </a:r>
          </a:p>
          <a:p>
            <a:pPr marL="0" indent="0" algn="ctr">
              <a:buNone/>
            </a:pPr>
            <a:r>
              <a:rPr lang="en-CA" dirty="0"/>
              <a:t>Dr. Emily Tan, Ph.D. </a:t>
            </a:r>
          </a:p>
          <a:p>
            <a:pPr marL="0" indent="0" algn="ctr">
              <a:buNone/>
            </a:pPr>
            <a:r>
              <a:rPr lang="en-CA" dirty="0"/>
              <a:t>Dr. Neville </a:t>
            </a:r>
            <a:r>
              <a:rPr lang="en-CA" dirty="0" err="1"/>
              <a:t>Hewage</a:t>
            </a:r>
            <a:r>
              <a:rPr lang="en-CA" dirty="0"/>
              <a:t>, Ph.D. </a:t>
            </a:r>
          </a:p>
        </p:txBody>
      </p:sp>
    </p:spTree>
    <p:extLst>
      <p:ext uri="{BB962C8B-B14F-4D97-AF65-F5344CB8AC3E}">
        <p14:creationId xmlns:p14="http://schemas.microsoft.com/office/powerpoint/2010/main" val="2006226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3093A-D877-0077-9804-241418DDC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Institutional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>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9C885-8138-FB5D-9ADA-DFBC456AF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The </a:t>
            </a:r>
            <a:r>
              <a:rPr lang="en-US" b="1" dirty="0">
                <a:effectLst/>
              </a:rPr>
              <a:t>Institutional Review Process</a:t>
            </a:r>
            <a:r>
              <a:rPr lang="en-US" dirty="0">
                <a:effectLst/>
              </a:rPr>
              <a:t> (often overseen by an Institutional Review Board, or IRB) is a formal system to evaluate research proposals involving human participants. Its purpose is to ensure ethical standards are upheld. Key steps include: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Proposal submission</a:t>
            </a:r>
            <a:r>
              <a:rPr lang="en-US" dirty="0">
                <a:effectLst/>
              </a:rPr>
              <a:t>: Researchers submit detailed plans outlining objectives, methodology, risks, and benefits.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Ethical review</a:t>
            </a:r>
            <a:r>
              <a:rPr lang="en-US" dirty="0">
                <a:effectLst/>
              </a:rPr>
              <a:t>: The IRB assesses whether participants’ rights, safety, and privacy are protected.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Risk-benefit analysis</a:t>
            </a:r>
            <a:r>
              <a:rPr lang="en-US" dirty="0">
                <a:effectLst/>
              </a:rPr>
              <a:t>: Evaluating whether potential benefits outweigh risks.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6951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5CF79-4FEE-0259-85C9-3826CCEDF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Institutional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>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A2B5-3FCA-1D87-AFC2-F80031896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Consent procedures</a:t>
            </a:r>
            <a:r>
              <a:rPr lang="en-US" dirty="0">
                <a:effectLst/>
              </a:rPr>
              <a:t>: Ensuring participants are fully informed and voluntarily agree to participate.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Approval or revision</a:t>
            </a:r>
            <a:r>
              <a:rPr lang="en-US" dirty="0">
                <a:effectLst/>
              </a:rPr>
              <a:t>: The board may approve, request modifications, or reject the study.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Ongoing monitoring</a:t>
            </a:r>
            <a:r>
              <a:rPr lang="en-US" dirty="0">
                <a:effectLst/>
              </a:rPr>
              <a:t>: Approved studies are subject to periodic review to ensure compliance.</a:t>
            </a:r>
            <a:endParaRPr lang="en-US" dirty="0"/>
          </a:p>
          <a:p>
            <a:r>
              <a:rPr lang="en-US" dirty="0">
                <a:effectLst/>
              </a:rPr>
              <a:t>This process is critical for maintaining trust, protecting participants, and ensuring research integrity.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887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9A2B7-C13D-EBE1-812B-4F333FDC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sz="3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fr-FR" sz="36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FR" sz="3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Techniques </a:t>
            </a:r>
            <a:br>
              <a:rPr lang="fr-F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6D42E-B0A4-CD4A-BED8-75B42E8F9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fr-F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Thematic coding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escriptive statistics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nferential statistics 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oftware tools.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47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B4DAE-ECF0-8EAD-F99B-977295730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Data </a:t>
            </a:r>
            <a:r>
              <a:rPr lang="fr-FR" dirty="0" err="1"/>
              <a:t>analysis</a:t>
            </a:r>
            <a:r>
              <a:rPr lang="fr-FR" dirty="0"/>
              <a:t>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582F3-0E31-61B2-9C76-86ACA1F56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research methodology, </a:t>
            </a:r>
            <a:r>
              <a:rPr lang="en-US" b="1" dirty="0"/>
              <a:t>data analysis techniques</a:t>
            </a:r>
            <a:r>
              <a:rPr lang="en-US" dirty="0"/>
              <a:t> are the methods used to interpret and make sense of collected data. They vary depending on whether the study is qualitative or quantitative:</a:t>
            </a:r>
          </a:p>
          <a:p>
            <a:r>
              <a:rPr lang="en-GB" b="1" dirty="0"/>
              <a:t>Quantitative Techniques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Descriptive statistics</a:t>
            </a:r>
            <a:r>
              <a:rPr lang="en-GB" dirty="0">
                <a:effectLst/>
              </a:rPr>
              <a:t>: Summarizing data with measures like mean, median, mode, and standard deviation.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Inferential statistics</a:t>
            </a:r>
            <a:r>
              <a:rPr lang="en-GB" dirty="0">
                <a:effectLst/>
              </a:rPr>
              <a:t>: Drawing conclusions from samples to populations using tests like t-tests, ANOVA, or regression.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Correlation analysis</a:t>
            </a:r>
            <a:r>
              <a:rPr lang="en-GB" dirty="0">
                <a:effectLst/>
              </a:rPr>
              <a:t>: Examining relationships between variables.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Regression analysis</a:t>
            </a:r>
            <a:r>
              <a:rPr lang="en-GB" dirty="0">
                <a:effectLst/>
              </a:rPr>
              <a:t>: Predicting outcomes based on independent variables.</a:t>
            </a:r>
            <a:endParaRPr lang="en-GB" dirty="0"/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28136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D757F-3FA9-EFF5-C573-B7ACFDA24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Data </a:t>
            </a:r>
            <a:r>
              <a:rPr lang="fr-FR" dirty="0" err="1"/>
              <a:t>analysis</a:t>
            </a:r>
            <a:r>
              <a:rPr lang="fr-FR" dirty="0"/>
              <a:t>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B3E8C-60A0-2360-E480-7FE3F80E9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Qualitative Techniques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Thematic analysis</a:t>
            </a:r>
            <a:r>
              <a:rPr lang="en-GB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Identifying recurring themes or patterns in textual data.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Content analysis</a:t>
            </a:r>
            <a:r>
              <a:rPr lang="en-GB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Systematically coding and categorizing text or media.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Narrative analysis</a:t>
            </a:r>
            <a:r>
              <a:rPr lang="en-GB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Studying stories or personal accounts to understand meaning.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Grounded theory</a:t>
            </a:r>
            <a:r>
              <a:rPr lang="en-GB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Developing theories directly from data through iterative coding.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2792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763D3-DE21-0AF9-E9BB-B3F800599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Data </a:t>
            </a:r>
            <a:r>
              <a:rPr lang="fr-FR" dirty="0" err="1"/>
              <a:t>analysis</a:t>
            </a:r>
            <a:r>
              <a:rPr lang="fr-FR" dirty="0"/>
              <a:t>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08FD8-D407-A3B5-6B6B-8C87AC799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Mixed Methods</a:t>
            </a:r>
            <a:endParaRPr lang="en-GB" sz="3200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Triangulation</a:t>
            </a:r>
            <a:r>
              <a:rPr lang="en-GB" sz="3200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Combining multiple methods to validate findings.</a:t>
            </a:r>
            <a:endParaRPr lang="en-GB" sz="3200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Convergent analysis</a:t>
            </a:r>
            <a:r>
              <a:rPr lang="en-GB" sz="3200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Integrating qualitative and quantitative results for a fuller picture.</a:t>
            </a:r>
            <a:endParaRPr lang="en-GB" sz="3200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0032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8119D-6F36-9593-611E-F4D61804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Software </a:t>
            </a:r>
            <a:r>
              <a:rPr lang="fr-FR" dirty="0" err="1"/>
              <a:t>tools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77008-2AC1-C076-5556-CC3A44B80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Quantitative Research Tools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SPSS</a:t>
            </a:r>
            <a:r>
              <a:rPr lang="en-GB" dirty="0">
                <a:effectLst/>
              </a:rPr>
              <a:t>: Widely used for statistical analysis in social sciences.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R</a:t>
            </a:r>
            <a:r>
              <a:rPr lang="en-GB" dirty="0">
                <a:effectLst/>
              </a:rPr>
              <a:t>: Open-source software for advanced statistical </a:t>
            </a:r>
            <a:r>
              <a:rPr lang="en-GB" dirty="0" err="1">
                <a:effectLst/>
              </a:rPr>
              <a:t>modeling</a:t>
            </a:r>
            <a:r>
              <a:rPr lang="en-GB" dirty="0">
                <a:effectLst/>
              </a:rPr>
              <a:t> and data visualization.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Stata</a:t>
            </a:r>
            <a:r>
              <a:rPr lang="en-GB" dirty="0">
                <a:effectLst/>
              </a:rPr>
              <a:t>: Known for econometrics and large dataset handling.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Excel</a:t>
            </a:r>
            <a:r>
              <a:rPr lang="en-GB" dirty="0">
                <a:effectLst/>
              </a:rPr>
              <a:t>: Useful for basic statistical analysis and data organization.</a:t>
            </a:r>
            <a:endParaRPr lang="en-GB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1401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E7710-0EFB-F6A6-C793-111D3CA4D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Qualitative Research Tools</a:t>
            </a:r>
            <a:br>
              <a:rPr lang="en-GB" b="1" dirty="0"/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BE004-977F-215A-97A1-2F67145C4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NVivo</a:t>
            </a:r>
            <a:r>
              <a:rPr lang="en-GB" dirty="0">
                <a:effectLst/>
              </a:rPr>
              <a:t>: Helps </a:t>
            </a:r>
            <a:r>
              <a:rPr lang="en-GB" dirty="0" err="1">
                <a:effectLst/>
              </a:rPr>
              <a:t>analyze</a:t>
            </a:r>
            <a:r>
              <a:rPr lang="en-GB" dirty="0">
                <a:effectLst/>
              </a:rPr>
              <a:t> interviews, focus groups, and textual data.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err="1">
                <a:effectLst/>
              </a:rPr>
              <a:t>Atlas.ti</a:t>
            </a:r>
            <a:r>
              <a:rPr lang="en-GB" dirty="0">
                <a:effectLst/>
              </a:rPr>
              <a:t>: Supports coding and thematic analysis of qualitative data.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MAXQDA</a:t>
            </a:r>
            <a:r>
              <a:rPr lang="en-GB" dirty="0">
                <a:effectLst/>
              </a:rPr>
              <a:t>: Integrates qualitative and mixed-methods analysis.</a:t>
            </a:r>
            <a:endParaRPr lang="en-GB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3158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B4D9F-C138-7E06-880D-33BDA144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Mixed Methods &amp; General Tools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F27F9-A015-ABD6-95C9-AAE067297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MATLAB</a:t>
            </a:r>
            <a:r>
              <a:rPr lang="en-GB" dirty="0">
                <a:effectLst/>
              </a:rPr>
              <a:t>: Used for simulations, </a:t>
            </a:r>
            <a:r>
              <a:rPr lang="en-GB" dirty="0" err="1">
                <a:effectLst/>
              </a:rPr>
              <a:t>modeling</a:t>
            </a:r>
            <a:r>
              <a:rPr lang="en-GB" dirty="0">
                <a:effectLst/>
              </a:rPr>
              <a:t>, and numerical analysis.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Python</a:t>
            </a:r>
            <a:r>
              <a:rPr lang="en-GB" dirty="0">
                <a:effectLst/>
              </a:rPr>
              <a:t>: Flexible for both statistical and qualitative text analysis.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EndNote</a:t>
            </a:r>
            <a:r>
              <a:rPr lang="en-GB" dirty="0">
                <a:effectLst/>
              </a:rPr>
              <a:t> / </a:t>
            </a:r>
            <a:r>
              <a:rPr lang="en-GB" b="1" dirty="0">
                <a:effectLst/>
              </a:rPr>
              <a:t>Mendeley</a:t>
            </a:r>
            <a:r>
              <a:rPr lang="en-GB" dirty="0">
                <a:effectLst/>
              </a:rPr>
              <a:t>: Reference management tools for organizing citations.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SurveyMonkey</a:t>
            </a:r>
            <a:r>
              <a:rPr lang="en-GB" dirty="0">
                <a:effectLst/>
              </a:rPr>
              <a:t> / </a:t>
            </a:r>
            <a:r>
              <a:rPr lang="en-GB" b="1" dirty="0">
                <a:effectLst/>
              </a:rPr>
              <a:t>Qualtrics</a:t>
            </a:r>
            <a:r>
              <a:rPr lang="en-GB" dirty="0">
                <a:effectLst/>
              </a:rPr>
              <a:t>: Platforms for designing and distributing surveys.</a:t>
            </a:r>
            <a:endParaRPr lang="en-GB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907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7BD5F-D114-98FA-7A10-261076587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/>
              <a:t>Machine Learning &amp; Big Data</a:t>
            </a:r>
            <a:endParaRPr lang="fr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E86C3-E05C-C4BC-467E-7E66944B0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Python</a:t>
            </a:r>
            <a:r>
              <a:rPr lang="en-GB" dirty="0">
                <a:effectLst/>
              </a:rPr>
              <a:t> (with libraries like TensorFlow, Scikit-learn, Pandas) – Flexible for AI-driven analysis and large-scale data processing.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RapidMiner</a:t>
            </a:r>
            <a:r>
              <a:rPr lang="en-GB" dirty="0">
                <a:effectLst/>
              </a:rPr>
              <a:t> – Drag-and-drop machine learning workflows.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KNIME</a:t>
            </a:r>
            <a:r>
              <a:rPr lang="en-GB" dirty="0">
                <a:effectLst/>
              </a:rPr>
              <a:t> – Open-source platform for data mining and predictive analytics.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effectLst/>
              </a:rPr>
              <a:t>Apache Spark</a:t>
            </a:r>
            <a:r>
              <a:rPr lang="en-GB" dirty="0">
                <a:effectLst/>
              </a:rPr>
              <a:t> – Distributed computing for massive datasets.</a:t>
            </a:r>
            <a:endParaRPr lang="en-GB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4166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200A-EB5C-9DC5-6226-605FBD97B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3rd Segment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A0ADF-3D93-5D68-DC83-C908D397A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endParaRPr lang="fr-F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fr-F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Ethics and Governance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Consent, confidentiality, data protection, and institutional review processes. 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Analysis Techniques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Thematic coding, descriptive statistics, inferential statistics, software tools. 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and Dissemination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Structuring findings, visualizing data, preparing academic papers or policy briefs.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6271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4357-81C2-5E0D-7969-A8DF41A51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Comparison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59D4ECB-FAFE-46EB-4966-60B531583D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348038"/>
              </p:ext>
            </p:extLst>
          </p:nvPr>
        </p:nvGraphicFramePr>
        <p:xfrm>
          <a:off x="736600" y="1690688"/>
          <a:ext cx="10515600" cy="4156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86119778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7310309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274633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 dirty="0">
                          <a:effectLst/>
                        </a:rPr>
                        <a:t>Tool</a:t>
                      </a:r>
                      <a:endParaRPr lang="en-GB" sz="2400" b="1" kern="100" dirty="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Primary Use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Strengths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50684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MATLAB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Numerical computing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Simulations, engineering, physics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42501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Python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Machine learning &amp; data science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Flexible, open-source, scalable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08313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NVivo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Qualitative analysis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Coding interviews, thematic insights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13459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EndNote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Reference management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Citation automation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6199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Overleaf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Academic writing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LaTeX collaboration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2444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GitHub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>
                          <a:effectLst/>
                        </a:rPr>
                        <a:t>Version control</a:t>
                      </a:r>
                      <a:endParaRPr lang="en-GB" sz="2400" b="1" kern="10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0" dirty="0">
                          <a:effectLst/>
                        </a:rPr>
                        <a:t>Code sharing, reproducibility</a:t>
                      </a:r>
                      <a:endParaRPr lang="en-GB" sz="2400" b="1" kern="100" dirty="0">
                        <a:solidFill>
                          <a:srgbClr val="1A1A1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Open Sans" panose="020B0606030504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29428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1850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C2098-FDEE-C967-C35E-F8CEB362D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Risks &amp; Considerations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5EF07-2879-15D4-94A1-E3C5F976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Cost</a:t>
            </a:r>
            <a:r>
              <a:rPr lang="en-US" dirty="0">
                <a:effectLst/>
              </a:rPr>
              <a:t>: Tools like MATLAB and Stata are expensive; open-source alternatives (R, Python) may be preferable.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Learning curve</a:t>
            </a:r>
            <a:r>
              <a:rPr lang="en-US" dirty="0">
                <a:effectLst/>
              </a:rPr>
              <a:t>: Advanced platforms require training; Python and R demand coding skills.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Data security</a:t>
            </a:r>
            <a:r>
              <a:rPr lang="en-US" dirty="0">
                <a:effectLst/>
              </a:rPr>
              <a:t>: Cloud-based tools must comply with privacy regulations (GDPR, HIPAA).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Integration</a:t>
            </a:r>
            <a:r>
              <a:rPr lang="en-US" dirty="0">
                <a:effectLst/>
              </a:rPr>
              <a:t>: Choosing tools that work together avoids workflow fragmentation.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8621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9A762-B16B-771A-9CEC-0771999E2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sz="32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fr-FR" sz="32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32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Dissemination</a:t>
            </a:r>
            <a:r>
              <a:rPr lang="fr-FR" sz="32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41849-0C79-072B-9ACA-A462F63E1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fr-F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Structuring findings, 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isualizing data, 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reparing academic papers or 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olicy briefs.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3765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5D9EC-E85B-B264-E24B-0E5D8AB5E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Structuring findings</a:t>
            </a:r>
            <a:br>
              <a:rPr lang="en-US" sz="4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D2F0A-8A58-E99A-AC43-2050AC345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Thematic grouping</a:t>
            </a:r>
            <a:r>
              <a:rPr lang="en-GB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Presenting results around major themes or categories.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Chronological order</a:t>
            </a:r>
            <a:r>
              <a:rPr lang="en-GB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Useful for longitudinal studies showing changes over time.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Comparative structure</a:t>
            </a:r>
            <a:r>
              <a:rPr lang="en-GB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Highlighting differences between groups, conditions, or variables.</a:t>
            </a:r>
            <a:endParaRPr lang="en-GB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857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41904-19C9-4043-C4F8-A268496E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000000"/>
                </a:solidFill>
              </a:rPr>
              <a:t>Structuring findings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15A97-60C4-16FE-C35C-2344C3F99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GB" sz="3200" b="1" kern="0" dirty="0">
              <a:solidFill>
                <a:srgbClr val="1A1A1A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en-GB" sz="3200" b="1" kern="100" dirty="0">
              <a:solidFill>
                <a:srgbClr val="1A1A1A"/>
              </a:solidFill>
              <a:effectLst/>
              <a:latin typeface="+mj-lt"/>
              <a:ea typeface="Calibri" panose="020F0502020204030204" pitchFamily="34" charset="0"/>
              <a:cs typeface="Open Sans" panose="020B06060305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Tables and charts</a:t>
            </a:r>
            <a:r>
              <a:rPr lang="en-GB" sz="3200" b="0" kern="0" dirty="0">
                <a:solidFill>
                  <a:srgbClr val="1A1A1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Summarizing quantitative data for clarity.</a:t>
            </a:r>
            <a:endParaRPr lang="en-GB" sz="3200" b="1" kern="100" dirty="0">
              <a:solidFill>
                <a:srgbClr val="1A1A1A"/>
              </a:solidFill>
              <a:effectLst/>
              <a:latin typeface="+mj-lt"/>
              <a:ea typeface="Calibri" panose="020F0502020204030204" pitchFamily="34" charset="0"/>
              <a:cs typeface="Open Sans" panose="020B06060305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Graphs and visualizations</a:t>
            </a:r>
            <a:r>
              <a:rPr lang="en-GB" sz="3200" b="0" kern="0" dirty="0">
                <a:solidFill>
                  <a:srgbClr val="1A1A1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Making trends and relationships easier to interpret.</a:t>
            </a:r>
            <a:endParaRPr lang="en-GB" sz="3200" b="1" kern="100" dirty="0">
              <a:solidFill>
                <a:srgbClr val="1A1A1A"/>
              </a:solidFill>
              <a:effectLst/>
              <a:latin typeface="+mj-lt"/>
              <a:ea typeface="Calibri" panose="020F0502020204030204" pitchFamily="34" charset="0"/>
              <a:cs typeface="Open Sans" panose="020B06060305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Narrative explanation</a:t>
            </a:r>
            <a:r>
              <a:rPr lang="en-GB" sz="3200" b="0" kern="0" dirty="0">
                <a:solidFill>
                  <a:srgbClr val="1A1A1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Describing qualitative insights with supporting quotes or examples.</a:t>
            </a:r>
            <a:endParaRPr lang="en-GB" sz="3200" b="1" kern="100" dirty="0">
              <a:solidFill>
                <a:srgbClr val="1A1A1A"/>
              </a:solidFill>
              <a:effectLst/>
              <a:latin typeface="+mj-lt"/>
              <a:ea typeface="Calibri" panose="020F050202020403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8982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74999-1AB7-E506-5983-70DC41BAA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Structuring findings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A4B1-54B3-9A43-B3C7-7E765B7DD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Integration</a:t>
            </a:r>
            <a:endParaRPr lang="en-GB" sz="3200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Linking to research questions</a:t>
            </a:r>
            <a:r>
              <a:rPr lang="en-GB" sz="3200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Ensuring each finding addresses the study’s objectives.</a:t>
            </a:r>
            <a:endParaRPr lang="en-GB" sz="3200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3200" b="1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Connecting to literature</a:t>
            </a:r>
            <a:r>
              <a:rPr lang="en-GB" sz="3200" b="0" kern="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Comparing results with previous studies.</a:t>
            </a:r>
            <a:endParaRPr lang="en-GB" sz="3200" b="1" kern="10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32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Highlighting implications</a:t>
            </a:r>
            <a:r>
              <a:rPr lang="en-GB" sz="3200" b="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r>
              <a:rPr lang="en-GB" sz="3200" b="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Discussing what the findings mean for theory, practice, or policy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988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0A8CD-2483-57D4-AB7B-7E371767B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Quick </a:t>
            </a:r>
            <a:r>
              <a:rPr lang="fr-FR" dirty="0" err="1"/>
              <a:t>example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CBEBC-BD9B-9984-8282-07AC3345E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/>
              <a:t>Data set</a:t>
            </a:r>
          </a:p>
          <a:p>
            <a:r>
              <a:rPr lang="fr-FR" dirty="0">
                <a:hlinkClick r:id="rId2"/>
              </a:rPr>
              <a:t>https://datacatalogue.ukdataservice.ac.uk/</a:t>
            </a:r>
            <a:endParaRPr lang="fr-FR" dirty="0"/>
          </a:p>
          <a:p>
            <a:r>
              <a:rPr lang="fr-FR" sz="3000" dirty="0" err="1"/>
              <a:t>Pathway</a:t>
            </a:r>
            <a:r>
              <a:rPr lang="fr-FR" sz="3000" dirty="0"/>
              <a:t>: </a:t>
            </a:r>
            <a:r>
              <a:rPr lang="en-US" sz="3000" i="0" dirty="0">
                <a:solidFill>
                  <a:srgbClr val="0B0C0C"/>
                </a:solidFill>
                <a:effectLst/>
                <a:latin typeface="GDS Transport"/>
              </a:rPr>
              <a:t> </a:t>
            </a:r>
          </a:p>
          <a:p>
            <a:pPr marL="0" indent="0">
              <a:buNone/>
            </a:pPr>
            <a:r>
              <a:rPr lang="en-US" sz="3000" i="0" dirty="0">
                <a:solidFill>
                  <a:srgbClr val="0B0C0C"/>
                </a:solidFill>
                <a:effectLst/>
                <a:latin typeface="GDS Transport"/>
              </a:rPr>
              <a:t>Economics; Living Cost and Food survey;</a:t>
            </a:r>
            <a:r>
              <a:rPr lang="en-US" sz="3000" dirty="0">
                <a:solidFill>
                  <a:srgbClr val="0B0C0C"/>
                </a:solidFill>
                <a:latin typeface="GDS Transport"/>
              </a:rPr>
              <a:t> </a:t>
            </a:r>
            <a:r>
              <a:rPr lang="en-US" sz="3000" i="0" dirty="0">
                <a:solidFill>
                  <a:srgbClr val="0B0C0C"/>
                </a:solidFill>
                <a:effectLst/>
                <a:latin typeface="GDS Transport"/>
              </a:rPr>
              <a:t> Resources;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B0C0C"/>
                </a:solidFill>
                <a:latin typeface="GDS Transport"/>
              </a:rPr>
              <a:t>Living Cost and Food Surveys (ONS);  2. Latest Publications: Family Food Statistics, Family Food Dataset;</a:t>
            </a:r>
            <a:r>
              <a:rPr lang="en-US" sz="3000" i="0" dirty="0">
                <a:solidFill>
                  <a:srgbClr val="0B0C0C"/>
                </a:solidFill>
                <a:effectLst/>
                <a:latin typeface="GDS Transport"/>
              </a:rPr>
              <a:t> </a:t>
            </a:r>
            <a:r>
              <a:rPr lang="en-US" sz="3000" i="0" dirty="0" err="1">
                <a:solidFill>
                  <a:srgbClr val="0B0C0C"/>
                </a:solidFill>
                <a:effectLst/>
                <a:latin typeface="GDS Transport"/>
              </a:rPr>
              <a:t>equivalised</a:t>
            </a:r>
            <a:r>
              <a:rPr lang="en-US" sz="3000" i="0" dirty="0">
                <a:solidFill>
                  <a:srgbClr val="0B0C0C"/>
                </a:solidFill>
                <a:effectLst/>
                <a:latin typeface="GDS Transport"/>
              </a:rPr>
              <a:t> income decile group (EID) (updated with new FYE 2024 data)</a:t>
            </a:r>
          </a:p>
          <a:p>
            <a:pPr marL="0" indent="0">
              <a:buNone/>
            </a:pPr>
            <a:r>
              <a:rPr lang="en-US" sz="3000" i="0" dirty="0">
                <a:solidFill>
                  <a:srgbClr val="0B0C0C"/>
                </a:solidFill>
                <a:effectLst/>
                <a:latin typeface="GDS Transport"/>
                <a:hlinkClick r:id="rId3"/>
              </a:rPr>
              <a:t>https://www.gov.uk/government/statistical-data-sets/family-food-datasets</a:t>
            </a:r>
            <a:endParaRPr lang="en-US" sz="3000" i="0" dirty="0">
              <a:solidFill>
                <a:srgbClr val="0B0C0C"/>
              </a:solidFill>
              <a:effectLst/>
              <a:latin typeface="GDS Transport"/>
            </a:endParaRPr>
          </a:p>
          <a:p>
            <a:pPr marL="0" indent="0">
              <a:buNone/>
            </a:pPr>
            <a:endParaRPr lang="en-US" b="0" i="0" dirty="0">
              <a:solidFill>
                <a:srgbClr val="0B0C0C"/>
              </a:solidFill>
              <a:effectLst/>
              <a:latin typeface="GDS Transport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B0C0C"/>
                </a:solidFill>
                <a:effectLst/>
                <a:latin typeface="GDS Transport"/>
              </a:rPr>
              <a:t>Target Data set: </a:t>
            </a:r>
          </a:p>
          <a:p>
            <a:pPr marL="0" indent="0">
              <a:buNone/>
            </a:pPr>
            <a:r>
              <a:rPr lang="en-US" b="1" i="0" dirty="0">
                <a:solidFill>
                  <a:srgbClr val="0B0C0C"/>
                </a:solidFill>
                <a:effectLst/>
                <a:latin typeface="GDS Transport"/>
                <a:hlinkClick r:id="rId4"/>
              </a:rPr>
              <a:t>https://assets.publishing.service.gov.uk/media/6900b0b2a6048928d3fc2b03/ConsEIDHH_6Nov25.ods</a:t>
            </a:r>
            <a:endParaRPr lang="en-US" b="1" i="0" dirty="0">
              <a:solidFill>
                <a:srgbClr val="0B0C0C"/>
              </a:solidFill>
              <a:effectLst/>
              <a:latin typeface="GDS Transport"/>
            </a:endParaRPr>
          </a:p>
          <a:p>
            <a:pPr marL="0" indent="0">
              <a:buNone/>
            </a:pPr>
            <a:endParaRPr lang="en-US" b="1" i="0" dirty="0">
              <a:solidFill>
                <a:srgbClr val="0B0C0C"/>
              </a:solidFill>
              <a:effectLst/>
              <a:latin typeface="GDS Transport"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07686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76349-5258-3378-FC77-4B52386D8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A2752-4BE0-6182-5196-FB2075F2F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600" dirty="0" err="1"/>
              <a:t>Thank</a:t>
            </a:r>
            <a:r>
              <a:rPr lang="fr-FR" sz="3600" dirty="0"/>
              <a:t> </a:t>
            </a:r>
            <a:r>
              <a:rPr lang="fr-FR" sz="3600" dirty="0" err="1"/>
              <a:t>you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108510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6837E-2D0E-21FD-A2C3-353B78EBD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sz="32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Ethics</a:t>
            </a:r>
            <a:r>
              <a:rPr lang="fr-FR" sz="32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32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Governance</a:t>
            </a:r>
            <a:r>
              <a:rPr lang="fr-FR" sz="32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80DC7-49AB-6B2B-5788-6086497E3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fr-F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Consent, 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onfidentiality, 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 protection, and 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nstitutional review processes.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6310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A7996-35CE-081A-46B3-B13D5B7B0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Consent </a:t>
            </a:r>
            <a:br>
              <a:rPr lang="en-US" sz="4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208A2-1E5B-D8DC-B8C0-8D2A7E052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 </a:t>
            </a:r>
            <a:r>
              <a:rPr lang="en-US" dirty="0"/>
              <a:t>I</a:t>
            </a:r>
            <a:r>
              <a:rPr lang="en-US" dirty="0">
                <a:effectLst/>
              </a:rPr>
              <a:t>s a cornerstone of ethical research. It means participants voluntarily agree to take part after being fully informed. The process usually involves: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Information disclosure</a:t>
            </a:r>
            <a:r>
              <a:rPr lang="en-US" dirty="0">
                <a:effectLst/>
              </a:rPr>
              <a:t>: Explaining the study’s purpose, procedures, risks, and benefits.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Voluntary participation</a:t>
            </a:r>
            <a:r>
              <a:rPr lang="en-US" dirty="0">
                <a:effectLst/>
              </a:rPr>
              <a:t>: Ensuring no coercion or undue influence.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Comprehension</a:t>
            </a:r>
            <a:r>
              <a:rPr lang="en-US" dirty="0">
                <a:effectLst/>
              </a:rPr>
              <a:t>: Checking that participants understand what they’re agreeing to.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Documentation</a:t>
            </a:r>
            <a:r>
              <a:rPr lang="en-US" dirty="0">
                <a:effectLst/>
              </a:rPr>
              <a:t>: Often through signed consent forms, though verbal or digital consent may also be valid depending on context.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6551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C4E24-627D-CBBE-18A1-A71E24BA4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onsent</a:t>
            </a:r>
            <a:br>
              <a:rPr lang="en-US" sz="4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665B1-364F-12D5-5D39-6664BA19B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Consent must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obtained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all Human </a:t>
            </a:r>
            <a:r>
              <a:rPr lang="fr-FR" dirty="0" err="1"/>
              <a:t>subjects</a:t>
            </a:r>
            <a:r>
              <a:rPr lang="fr-FR" dirty="0"/>
              <a:t> </a:t>
            </a:r>
          </a:p>
          <a:p>
            <a:r>
              <a:rPr lang="fr-FR" dirty="0"/>
              <a:t>Consent </a:t>
            </a:r>
            <a:r>
              <a:rPr lang="fr-FR" dirty="0" err="1"/>
              <a:t>needs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kept</a:t>
            </a:r>
            <a:r>
              <a:rPr lang="fr-FR" dirty="0"/>
              <a:t> in </a:t>
            </a:r>
            <a:r>
              <a:rPr lang="fr-FR" dirty="0" err="1"/>
              <a:t>writing</a:t>
            </a:r>
            <a:endParaRPr lang="fr-FR" dirty="0"/>
          </a:p>
          <a:p>
            <a:r>
              <a:rPr lang="fr-FR" dirty="0"/>
              <a:t>If the Human </a:t>
            </a:r>
            <a:r>
              <a:rPr lang="fr-FR" dirty="0" err="1"/>
              <a:t>subject</a:t>
            </a:r>
            <a:r>
              <a:rPr lang="fr-FR" dirty="0"/>
              <a:t> can not </a:t>
            </a:r>
            <a:r>
              <a:rPr lang="fr-FR" dirty="0" err="1"/>
              <a:t>write</a:t>
            </a:r>
            <a:r>
              <a:rPr lang="fr-FR" dirty="0"/>
              <a:t> or </a:t>
            </a:r>
            <a:r>
              <a:rPr lang="fr-FR" dirty="0" err="1"/>
              <a:t>read</a:t>
            </a:r>
            <a:endParaRPr lang="fr-FR" dirty="0"/>
          </a:p>
          <a:p>
            <a:r>
              <a:rPr lang="fr-FR" dirty="0"/>
              <a:t>Audio </a:t>
            </a:r>
            <a:r>
              <a:rPr lang="fr-FR" dirty="0" err="1"/>
              <a:t>recorded</a:t>
            </a:r>
            <a:r>
              <a:rPr lang="fr-FR" dirty="0"/>
              <a:t> message</a:t>
            </a:r>
          </a:p>
          <a:p>
            <a:r>
              <a:rPr lang="fr-FR" dirty="0"/>
              <a:t>Finger </a:t>
            </a:r>
            <a:r>
              <a:rPr lang="fr-FR" dirty="0" err="1"/>
              <a:t>print</a:t>
            </a:r>
            <a:r>
              <a:rPr lang="fr-FR" dirty="0"/>
              <a:t> can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obtained</a:t>
            </a:r>
            <a:r>
              <a:rPr lang="fr-FR" dirty="0"/>
              <a:t>.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3586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C7B48-BA48-5536-E48C-7DA0270B6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onfidentiality </a:t>
            </a:r>
            <a:br>
              <a:rPr lang="en-US" sz="4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E6A4A-7D97-8DB0-1851-3A3E4DA19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Obtaining Confidentiality</a:t>
            </a:r>
          </a:p>
          <a:p>
            <a:r>
              <a:rPr lang="en-US" b="1" dirty="0">
                <a:effectLst/>
              </a:rPr>
              <a:t>Confidentiality</a:t>
            </a:r>
            <a:r>
              <a:rPr lang="en-US" dirty="0">
                <a:effectLst/>
              </a:rPr>
              <a:t> in research means protecting participants’ private information and ensuring it is not disclosed without permission. Obtaining confidentiality involves: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Anonymity</a:t>
            </a:r>
            <a:r>
              <a:rPr lang="en-US" dirty="0">
                <a:effectLst/>
              </a:rPr>
              <a:t>: Ensuring participants’ identities are not linked to their data.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Data protection</a:t>
            </a:r>
            <a:r>
              <a:rPr lang="en-US" dirty="0">
                <a:effectLst/>
              </a:rPr>
              <a:t>: Using secure storage, encryption, and restricted access.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.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8405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C9C2D-47BC-830E-D8EB-B1FE0A10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onfidentiality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39173-424E-23B4-F185-5E1BD90C3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Agreements</a:t>
            </a:r>
            <a:r>
              <a:rPr lang="en-US" dirty="0">
                <a:effectLst/>
              </a:rPr>
              <a:t>: Informing participants how their information will be handled and obtaining their trust.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Limited disclosure</a:t>
            </a:r>
            <a:r>
              <a:rPr lang="en-US" dirty="0">
                <a:effectLst/>
              </a:rPr>
              <a:t>: Sharing data only in aggregate form or with identifiers removed.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Legal compliance</a:t>
            </a:r>
            <a:r>
              <a:rPr lang="en-US" dirty="0">
                <a:effectLst/>
              </a:rPr>
              <a:t>: Following laws and institutional policies on privacy.</a:t>
            </a:r>
            <a:endParaRPr lang="en-US" dirty="0"/>
          </a:p>
          <a:p>
            <a:r>
              <a:rPr lang="en-US" dirty="0">
                <a:effectLst/>
              </a:rPr>
              <a:t>Confidentiality is essential for ethical research because it protects participants from harm, builds trust, and encourages honest participation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5150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50D42-528B-049D-D57E-01151BA3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Data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CD075-DDE7-41B0-39D8-54FD27F13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 In research, it refers to safeguarding participants’ personal and sensitive information. It is both an ethical and legal requirement. Key practices include: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Anonymization</a:t>
            </a:r>
            <a:r>
              <a:rPr lang="en-US" dirty="0">
                <a:effectLst/>
              </a:rPr>
              <a:t>: Removing identifiers so data cannot be traced back to individuals.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Encryption</a:t>
            </a:r>
            <a:r>
              <a:rPr lang="en-US" dirty="0">
                <a:effectLst/>
              </a:rPr>
              <a:t>: Securing digital files to prevent unauthorized access.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Access control</a:t>
            </a:r>
            <a:r>
              <a:rPr lang="en-US" dirty="0">
                <a:effectLst/>
              </a:rPr>
              <a:t>: Restricting data handling to authorized personnel only.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953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D3BD-3EB7-2903-CF73-35AAE35AA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Data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2B55E-6064-DA43-D20B-2EA66146E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Secure storage</a:t>
            </a:r>
            <a:r>
              <a:rPr lang="en-US" dirty="0">
                <a:effectLst/>
              </a:rPr>
              <a:t>: Using locked cabinets for physical records and password-protected systems for digital data.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Legal compliance</a:t>
            </a:r>
            <a:r>
              <a:rPr lang="en-US" dirty="0">
                <a:effectLst/>
              </a:rPr>
              <a:t>: Following privacy laws such as *</a:t>
            </a:r>
            <a:r>
              <a:rPr lang="en-GB" dirty="0"/>
              <a:t>General Data Protection Regulation) </a:t>
            </a:r>
            <a:r>
              <a:rPr lang="en-US" dirty="0">
                <a:effectLst/>
              </a:rPr>
              <a:t>GDPR or (</a:t>
            </a:r>
            <a:r>
              <a:rPr lang="en-US" dirty="0"/>
              <a:t>Health Insurance Portability and Accountability Act) </a:t>
            </a:r>
            <a:r>
              <a:rPr lang="en-US" dirty="0">
                <a:effectLst/>
              </a:rPr>
              <a:t>HIPAA, depending on jurisdiction.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effectLst/>
              </a:rPr>
              <a:t>Data retention policies</a:t>
            </a:r>
            <a:r>
              <a:rPr lang="en-US" dirty="0">
                <a:effectLst/>
              </a:rPr>
              <a:t>: Defining how long data is kept before being safely destroyed.</a:t>
            </a:r>
            <a:endParaRPr lang="en-US" dirty="0"/>
          </a:p>
          <a:p>
            <a:r>
              <a:rPr lang="en-US" dirty="0">
                <a:effectLst/>
              </a:rPr>
              <a:t>Protecting data builds trust with participants, prevents harm, and ensures research integrity.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897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1357</Words>
  <Application>Microsoft Office PowerPoint</Application>
  <PresentationFormat>Widescreen</PresentationFormat>
  <Paragraphs>173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Aptos</vt:lpstr>
      <vt:lpstr>Aptos Display</vt:lpstr>
      <vt:lpstr>Arial</vt:lpstr>
      <vt:lpstr>GDS Transport</vt:lpstr>
      <vt:lpstr>Symbol</vt:lpstr>
      <vt:lpstr>Times New Roman</vt:lpstr>
      <vt:lpstr>Office Theme</vt:lpstr>
      <vt:lpstr>Research Methodology Session</vt:lpstr>
      <vt:lpstr>3rd Segment</vt:lpstr>
      <vt:lpstr> Ethics and Governance  </vt:lpstr>
      <vt:lpstr>Consent  </vt:lpstr>
      <vt:lpstr>Consent </vt:lpstr>
      <vt:lpstr>Confidentiality  </vt:lpstr>
      <vt:lpstr>Confidentiality</vt:lpstr>
      <vt:lpstr>Data Protection</vt:lpstr>
      <vt:lpstr>Data Protection</vt:lpstr>
      <vt:lpstr>Institutional Review process</vt:lpstr>
      <vt:lpstr>Institutional Review Process</vt:lpstr>
      <vt:lpstr> Data Analysis Techniques  </vt:lpstr>
      <vt:lpstr>Data analysis techniques</vt:lpstr>
      <vt:lpstr>Data analysis technique</vt:lpstr>
      <vt:lpstr>Data analysis techniques</vt:lpstr>
      <vt:lpstr>Software tools</vt:lpstr>
      <vt:lpstr>Qualitative Research Tools </vt:lpstr>
      <vt:lpstr>Mixed Methods &amp; General Tools</vt:lpstr>
      <vt:lpstr>Machine Learning &amp; Big Data</vt:lpstr>
      <vt:lpstr>Comparison</vt:lpstr>
      <vt:lpstr>Risks &amp; Considerations</vt:lpstr>
      <vt:lpstr> Reporting and Dissemination  </vt:lpstr>
      <vt:lpstr>Structuring findings </vt:lpstr>
      <vt:lpstr>Structuring findings</vt:lpstr>
      <vt:lpstr>Structuring findings</vt:lpstr>
      <vt:lpstr>Quick example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OIDA</dc:creator>
  <cp:lastModifiedBy>OIDA</cp:lastModifiedBy>
  <cp:revision>7</cp:revision>
  <dcterms:created xsi:type="dcterms:W3CDTF">2026-06-03T19:36:19Z</dcterms:created>
  <dcterms:modified xsi:type="dcterms:W3CDTF">2026-06-03T23:03:13Z</dcterms:modified>
</cp:coreProperties>
</file>